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1" r:id="rId1"/>
    <p:sldMasterId id="2147483894" r:id="rId2"/>
    <p:sldMasterId id="2147483906" r:id="rId3"/>
    <p:sldMasterId id="2147483919" r:id="rId4"/>
    <p:sldMasterId id="2147483931" r:id="rId5"/>
    <p:sldMasterId id="2147483944" r:id="rId6"/>
  </p:sldMasterIdLst>
  <p:notesMasterIdLst>
    <p:notesMasterId r:id="rId24"/>
  </p:notesMasterIdLst>
  <p:handoutMasterIdLst>
    <p:handoutMasterId r:id="rId25"/>
  </p:handoutMasterIdLst>
  <p:sldIdLst>
    <p:sldId id="739" r:id="rId7"/>
    <p:sldId id="792" r:id="rId8"/>
    <p:sldId id="740" r:id="rId9"/>
    <p:sldId id="741" r:id="rId10"/>
    <p:sldId id="746" r:id="rId11"/>
    <p:sldId id="745" r:id="rId12"/>
    <p:sldId id="756" r:id="rId13"/>
    <p:sldId id="757" r:id="rId14"/>
    <p:sldId id="758" r:id="rId15"/>
    <p:sldId id="762" r:id="rId16"/>
    <p:sldId id="773" r:id="rId17"/>
    <p:sldId id="794" r:id="rId18"/>
    <p:sldId id="793" r:id="rId19"/>
    <p:sldId id="795" r:id="rId20"/>
    <p:sldId id="796" r:id="rId21"/>
    <p:sldId id="797" r:id="rId22"/>
    <p:sldId id="798" r:id="rId23"/>
  </p:sldIdLst>
  <p:sldSz cx="9906000" cy="6858000" type="A4"/>
  <p:notesSz cx="6873875" cy="100615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6600"/>
    <a:srgbClr val="000066"/>
    <a:srgbClr val="FFFF00"/>
    <a:srgbClr val="66FFFF"/>
    <a:srgbClr val="A50021"/>
    <a:srgbClr val="00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51" autoAdjust="0"/>
    <p:restoredTop sz="94660" autoAdjust="0"/>
  </p:normalViewPr>
  <p:slideViewPr>
    <p:cSldViewPr>
      <p:cViewPr>
        <p:scale>
          <a:sx n="66" d="100"/>
          <a:sy n="66" d="100"/>
        </p:scale>
        <p:origin x="-1158" y="-27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14" y="1740"/>
      </p:cViewPr>
      <p:guideLst>
        <p:guide orient="horz" pos="3169"/>
        <p:guide pos="216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42F9E-3C1B-4538-987C-932B53B5B53F}" type="doc">
      <dgm:prSet loTypeId="urn:microsoft.com/office/officeart/2005/8/layout/vList2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5E095301-4927-4D1A-B610-DB25B56052A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Bank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adalah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badan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usaha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yang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menghimpun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dana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masyarakat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dalam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bentuk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simpanan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dan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menyalurkannya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kepada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masyarakat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dalam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bentuk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kredit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dan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atau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bentuk-bentuk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lainnya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dalam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rangka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meningkatkan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taraf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hidup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rakyat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banyak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. </a:t>
          </a:r>
          <a:endParaRPr lang="id-ID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5F4C71E-3DDD-449F-AA9D-CE48F0DA6F79}" type="parTrans" cxnId="{E2CC47A8-189A-4E8F-AA67-9534246B4EC4}">
      <dgm:prSet/>
      <dgm:spPr/>
      <dgm:t>
        <a:bodyPr/>
        <a:lstStyle/>
        <a:p>
          <a:endParaRPr lang="id-ID"/>
        </a:p>
      </dgm:t>
    </dgm:pt>
    <dgm:pt modelId="{5B11F933-8E38-4989-9203-A290B26B2F1D}" type="sibTrans" cxnId="{E2CC47A8-189A-4E8F-AA67-9534246B4EC4}">
      <dgm:prSet/>
      <dgm:spPr/>
      <dgm:t>
        <a:bodyPr/>
        <a:lstStyle/>
        <a:p>
          <a:endParaRPr lang="id-ID"/>
        </a:p>
      </dgm:t>
    </dgm:pt>
    <dgm:pt modelId="{8A09FEEF-3977-46FA-AD63-1349CA478AD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Bank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Umum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adalah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bank yang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melaksanakan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kegiatan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usaha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secara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konvensional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dan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atau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i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“</a:t>
          </a:r>
          <a:r>
            <a:rPr lang="en-US" i="1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berdasarkan</a:t>
          </a:r>
          <a:r>
            <a:rPr lang="en-US" i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i="1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prinsip</a:t>
          </a:r>
          <a:r>
            <a:rPr lang="en-US" i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i="1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usaha</a:t>
          </a:r>
          <a:r>
            <a:rPr lang="en-US" i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i="1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syariah</a:t>
          </a:r>
          <a:r>
            <a:rPr lang="en-US" i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”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yang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dalam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kegiatannya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memberikan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jasa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dalam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lalu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lintas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pembayaran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.</a:t>
          </a:r>
        </a:p>
      </dgm:t>
    </dgm:pt>
    <dgm:pt modelId="{C9DF67BC-0A36-48F1-933E-2DD57E3BB7A8}" type="parTrans" cxnId="{BCFEC1AB-F3A8-47F2-BCEE-A377A0FEFC62}">
      <dgm:prSet/>
      <dgm:spPr/>
      <dgm:t>
        <a:bodyPr/>
        <a:lstStyle/>
        <a:p>
          <a:endParaRPr lang="id-ID"/>
        </a:p>
      </dgm:t>
    </dgm:pt>
    <dgm:pt modelId="{323A52AA-DCD0-494A-B552-9A05EABF04D0}" type="sibTrans" cxnId="{BCFEC1AB-F3A8-47F2-BCEE-A377A0FEFC62}">
      <dgm:prSet/>
      <dgm:spPr/>
      <dgm:t>
        <a:bodyPr/>
        <a:lstStyle/>
        <a:p>
          <a:endParaRPr lang="id-ID"/>
        </a:p>
      </dgm:t>
    </dgm:pt>
    <dgm:pt modelId="{E74714EA-3714-4012-9F35-7FE520FA300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Bank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Perkreditan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Rakyar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Syariah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(BPR-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Syariah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)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adalah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bank yang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melaksanakan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kegiatan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usaha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secara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konvensional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atau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i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“</a:t>
          </a:r>
          <a:r>
            <a:rPr lang="en-US" i="1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berdasarkan</a:t>
          </a:r>
          <a:r>
            <a:rPr lang="en-US" i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i="1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prinsip</a:t>
          </a:r>
          <a:r>
            <a:rPr lang="en-US" i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i="1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syariah</a:t>
          </a:r>
          <a:r>
            <a:rPr lang="en-US" i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” 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yang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dalam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kegiatannya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tidak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memberikan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jasa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dalam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lalu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lintas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pembayaran</a:t>
          </a:r>
          <a:r>
            <a: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</a:p>
      </dgm:t>
    </dgm:pt>
    <dgm:pt modelId="{DF5333EC-A146-4287-AF0B-CEEDC434DE41}" type="parTrans" cxnId="{A5761BF5-394B-4E2A-8EC4-21153963D38A}">
      <dgm:prSet/>
      <dgm:spPr/>
      <dgm:t>
        <a:bodyPr/>
        <a:lstStyle/>
        <a:p>
          <a:endParaRPr lang="id-ID"/>
        </a:p>
      </dgm:t>
    </dgm:pt>
    <dgm:pt modelId="{269A440D-29B1-4EE4-93E6-EFBE0E500948}" type="sibTrans" cxnId="{A5761BF5-394B-4E2A-8EC4-21153963D38A}">
      <dgm:prSet/>
      <dgm:spPr/>
      <dgm:t>
        <a:bodyPr/>
        <a:lstStyle/>
        <a:p>
          <a:endParaRPr lang="id-ID"/>
        </a:p>
      </dgm:t>
    </dgm:pt>
    <dgm:pt modelId="{71585188-38C4-4A3A-8B4E-117C17CC6EB9}" type="pres">
      <dgm:prSet presAssocID="{91E42F9E-3C1B-4538-987C-932B53B5B5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1412E40-485B-4A82-8D2D-E080B2E0E2F9}" type="pres">
      <dgm:prSet presAssocID="{5E095301-4927-4D1A-B610-DB25B56052A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AB1F2B-71D0-4BCA-9368-4A5E3E162E84}" type="pres">
      <dgm:prSet presAssocID="{5B11F933-8E38-4989-9203-A290B26B2F1D}" presName="spacer" presStyleCnt="0"/>
      <dgm:spPr/>
    </dgm:pt>
    <dgm:pt modelId="{80C69FB9-D75D-4ED4-82C6-B4F15B73503C}" type="pres">
      <dgm:prSet presAssocID="{8A09FEEF-3977-46FA-AD63-1349CA478AD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9E1E4C8-978D-47BC-B2C2-9E0E5CFDAFB8}" type="pres">
      <dgm:prSet presAssocID="{323A52AA-DCD0-494A-B552-9A05EABF04D0}" presName="spacer" presStyleCnt="0"/>
      <dgm:spPr/>
    </dgm:pt>
    <dgm:pt modelId="{1E522000-C16B-49AE-B7AB-2AC4AE7F78D4}" type="pres">
      <dgm:prSet presAssocID="{E74714EA-3714-4012-9F35-7FE520FA300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260AA41-A148-4480-82D0-8A1EAE578B08}" type="presOf" srcId="{8A09FEEF-3977-46FA-AD63-1349CA478AD4}" destId="{80C69FB9-D75D-4ED4-82C6-B4F15B73503C}" srcOrd="0" destOrd="0" presId="urn:microsoft.com/office/officeart/2005/8/layout/vList2"/>
    <dgm:cxn modelId="{BCFEC1AB-F3A8-47F2-BCEE-A377A0FEFC62}" srcId="{91E42F9E-3C1B-4538-987C-932B53B5B53F}" destId="{8A09FEEF-3977-46FA-AD63-1349CA478AD4}" srcOrd="1" destOrd="0" parTransId="{C9DF67BC-0A36-48F1-933E-2DD57E3BB7A8}" sibTransId="{323A52AA-DCD0-494A-B552-9A05EABF04D0}"/>
    <dgm:cxn modelId="{E2CC47A8-189A-4E8F-AA67-9534246B4EC4}" srcId="{91E42F9E-3C1B-4538-987C-932B53B5B53F}" destId="{5E095301-4927-4D1A-B610-DB25B56052A5}" srcOrd="0" destOrd="0" parTransId="{45F4C71E-3DDD-449F-AA9D-CE48F0DA6F79}" sibTransId="{5B11F933-8E38-4989-9203-A290B26B2F1D}"/>
    <dgm:cxn modelId="{A5761BF5-394B-4E2A-8EC4-21153963D38A}" srcId="{91E42F9E-3C1B-4538-987C-932B53B5B53F}" destId="{E74714EA-3714-4012-9F35-7FE520FA3001}" srcOrd="2" destOrd="0" parTransId="{DF5333EC-A146-4287-AF0B-CEEDC434DE41}" sibTransId="{269A440D-29B1-4EE4-93E6-EFBE0E500948}"/>
    <dgm:cxn modelId="{12584215-9F26-4055-8F6C-0D3B6EE19ACD}" type="presOf" srcId="{5E095301-4927-4D1A-B610-DB25B56052A5}" destId="{01412E40-485B-4A82-8D2D-E080B2E0E2F9}" srcOrd="0" destOrd="0" presId="urn:microsoft.com/office/officeart/2005/8/layout/vList2"/>
    <dgm:cxn modelId="{19E5CEE1-788F-4991-913C-EB5F3B4B5B8F}" type="presOf" srcId="{E74714EA-3714-4012-9F35-7FE520FA3001}" destId="{1E522000-C16B-49AE-B7AB-2AC4AE7F78D4}" srcOrd="0" destOrd="0" presId="urn:microsoft.com/office/officeart/2005/8/layout/vList2"/>
    <dgm:cxn modelId="{F7DA2005-F880-4D17-8115-2531517DA6BA}" type="presOf" srcId="{91E42F9E-3C1B-4538-987C-932B53B5B53F}" destId="{71585188-38C4-4A3A-8B4E-117C17CC6EB9}" srcOrd="0" destOrd="0" presId="urn:microsoft.com/office/officeart/2005/8/layout/vList2"/>
    <dgm:cxn modelId="{013A5941-200A-4AC1-8FB1-E565C1A7DB61}" type="presParOf" srcId="{71585188-38C4-4A3A-8B4E-117C17CC6EB9}" destId="{01412E40-485B-4A82-8D2D-E080B2E0E2F9}" srcOrd="0" destOrd="0" presId="urn:microsoft.com/office/officeart/2005/8/layout/vList2"/>
    <dgm:cxn modelId="{111C86A8-2593-4070-BB5B-99CC89E78750}" type="presParOf" srcId="{71585188-38C4-4A3A-8B4E-117C17CC6EB9}" destId="{3DAB1F2B-71D0-4BCA-9368-4A5E3E162E84}" srcOrd="1" destOrd="0" presId="urn:microsoft.com/office/officeart/2005/8/layout/vList2"/>
    <dgm:cxn modelId="{A29D103E-1CB0-48BE-AE6A-61148B3D268C}" type="presParOf" srcId="{71585188-38C4-4A3A-8B4E-117C17CC6EB9}" destId="{80C69FB9-D75D-4ED4-82C6-B4F15B73503C}" srcOrd="2" destOrd="0" presId="urn:microsoft.com/office/officeart/2005/8/layout/vList2"/>
    <dgm:cxn modelId="{144DFD7A-2879-444B-B2A8-0F78BECCF696}" type="presParOf" srcId="{71585188-38C4-4A3A-8B4E-117C17CC6EB9}" destId="{E9E1E4C8-978D-47BC-B2C2-9E0E5CFDAFB8}" srcOrd="3" destOrd="0" presId="urn:microsoft.com/office/officeart/2005/8/layout/vList2"/>
    <dgm:cxn modelId="{A2088873-508F-454E-8D96-7C98E72873F4}" type="presParOf" srcId="{71585188-38C4-4A3A-8B4E-117C17CC6EB9}" destId="{1E522000-C16B-49AE-B7AB-2AC4AE7F78D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F2B16B-FD24-45F1-A208-9A8E76AB7940}" type="doc">
      <dgm:prSet loTypeId="urn:microsoft.com/office/officeart/2005/8/layout/vList2" loCatId="list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id-ID"/>
        </a:p>
      </dgm:t>
    </dgm:pt>
    <dgm:pt modelId="{2C4C825A-CCAB-4611-87AB-3ACC03E4F1BA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dirty="0" err="1" smtClean="0">
              <a:latin typeface="Cambria" pitchFamily="18" charset="0"/>
              <a:ea typeface="Cambria" pitchFamily="18" charset="0"/>
            </a:rPr>
            <a:t>Prinsip</a:t>
          </a:r>
          <a:r>
            <a:rPr lang="en-US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latin typeface="Cambria" pitchFamily="18" charset="0"/>
              <a:ea typeface="Cambria" pitchFamily="18" charset="0"/>
            </a:rPr>
            <a:t>syariah</a:t>
          </a:r>
          <a:r>
            <a:rPr lang="en-US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latin typeface="Cambria" pitchFamily="18" charset="0"/>
              <a:ea typeface="Cambria" pitchFamily="18" charset="0"/>
            </a:rPr>
            <a:t>adalah</a:t>
          </a:r>
          <a:r>
            <a:rPr lang="en-US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i="1" dirty="0" err="1" smtClean="0">
              <a:latin typeface="Cambria" pitchFamily="18" charset="0"/>
              <a:ea typeface="Cambria" pitchFamily="18" charset="0"/>
            </a:rPr>
            <a:t>aturan</a:t>
          </a:r>
          <a:r>
            <a:rPr lang="en-US" i="1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i="1" dirty="0" err="1" smtClean="0">
              <a:latin typeface="Cambria" pitchFamily="18" charset="0"/>
              <a:ea typeface="Cambria" pitchFamily="18" charset="0"/>
            </a:rPr>
            <a:t>perjanjian</a:t>
          </a:r>
          <a:r>
            <a:rPr lang="en-US" i="1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i="1" dirty="0" err="1" smtClean="0">
              <a:latin typeface="Cambria" pitchFamily="18" charset="0"/>
              <a:ea typeface="Cambria" pitchFamily="18" charset="0"/>
            </a:rPr>
            <a:t>berdasarkan</a:t>
          </a:r>
          <a:r>
            <a:rPr lang="en-US" i="1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i="1" dirty="0" err="1" smtClean="0">
              <a:latin typeface="Cambria" pitchFamily="18" charset="0"/>
              <a:ea typeface="Cambria" pitchFamily="18" charset="0"/>
            </a:rPr>
            <a:t>hukum</a:t>
          </a:r>
          <a:r>
            <a:rPr lang="en-US" i="1" dirty="0" smtClean="0">
              <a:latin typeface="Cambria" pitchFamily="18" charset="0"/>
              <a:ea typeface="Cambria" pitchFamily="18" charset="0"/>
            </a:rPr>
            <a:t> Islam</a:t>
          </a:r>
          <a:r>
            <a:rPr lang="en-US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latin typeface="Cambria" pitchFamily="18" charset="0"/>
              <a:ea typeface="Cambria" pitchFamily="18" charset="0"/>
            </a:rPr>
            <a:t>antara</a:t>
          </a:r>
          <a:r>
            <a:rPr lang="en-US" dirty="0" smtClean="0">
              <a:latin typeface="Cambria" pitchFamily="18" charset="0"/>
              <a:ea typeface="Cambria" pitchFamily="18" charset="0"/>
            </a:rPr>
            <a:t> bank </a:t>
          </a:r>
          <a:r>
            <a:rPr lang="en-US" dirty="0" err="1" smtClean="0">
              <a:latin typeface="Cambria" pitchFamily="18" charset="0"/>
              <a:ea typeface="Cambria" pitchFamily="18" charset="0"/>
            </a:rPr>
            <a:t>dan</a:t>
          </a:r>
          <a:r>
            <a:rPr lang="en-US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latin typeface="Cambria" pitchFamily="18" charset="0"/>
              <a:ea typeface="Cambria" pitchFamily="18" charset="0"/>
            </a:rPr>
            <a:t>pihak</a:t>
          </a:r>
          <a:r>
            <a:rPr lang="en-US" dirty="0" smtClean="0">
              <a:latin typeface="Cambria" pitchFamily="18" charset="0"/>
              <a:ea typeface="Cambria" pitchFamily="18" charset="0"/>
            </a:rPr>
            <a:t> lain </a:t>
          </a:r>
          <a:r>
            <a:rPr lang="en-US" dirty="0" err="1" smtClean="0">
              <a:latin typeface="Cambria" pitchFamily="18" charset="0"/>
              <a:ea typeface="Cambria" pitchFamily="18" charset="0"/>
            </a:rPr>
            <a:t>untuk</a:t>
          </a:r>
          <a:r>
            <a:rPr lang="en-US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latin typeface="Cambria" pitchFamily="18" charset="0"/>
              <a:ea typeface="Cambria" pitchFamily="18" charset="0"/>
            </a:rPr>
            <a:t>penyimpanan</a:t>
          </a:r>
          <a:r>
            <a:rPr lang="en-US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latin typeface="Cambria" pitchFamily="18" charset="0"/>
              <a:ea typeface="Cambria" pitchFamily="18" charset="0"/>
            </a:rPr>
            <a:t>dana</a:t>
          </a:r>
          <a:r>
            <a:rPr lang="en-US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latin typeface="Cambria" pitchFamily="18" charset="0"/>
              <a:ea typeface="Cambria" pitchFamily="18" charset="0"/>
            </a:rPr>
            <a:t>dan</a:t>
          </a:r>
          <a:r>
            <a:rPr lang="en-US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latin typeface="Cambria" pitchFamily="18" charset="0"/>
              <a:ea typeface="Cambria" pitchFamily="18" charset="0"/>
            </a:rPr>
            <a:t>atau</a:t>
          </a:r>
          <a:r>
            <a:rPr lang="en-US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latin typeface="Cambria" pitchFamily="18" charset="0"/>
              <a:ea typeface="Cambria" pitchFamily="18" charset="0"/>
            </a:rPr>
            <a:t>pembiayaan</a:t>
          </a:r>
          <a:r>
            <a:rPr lang="en-US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latin typeface="Cambria" pitchFamily="18" charset="0"/>
              <a:ea typeface="Cambria" pitchFamily="18" charset="0"/>
            </a:rPr>
            <a:t>kegiatan</a:t>
          </a:r>
          <a:r>
            <a:rPr lang="en-US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latin typeface="Cambria" pitchFamily="18" charset="0"/>
              <a:ea typeface="Cambria" pitchFamily="18" charset="0"/>
            </a:rPr>
            <a:t>usaha</a:t>
          </a:r>
          <a:r>
            <a:rPr lang="en-US" dirty="0" smtClean="0">
              <a:latin typeface="Cambria" pitchFamily="18" charset="0"/>
              <a:ea typeface="Cambria" pitchFamily="18" charset="0"/>
            </a:rPr>
            <a:t>, </a:t>
          </a:r>
          <a:r>
            <a:rPr lang="en-US" dirty="0" err="1" smtClean="0">
              <a:latin typeface="Cambria" pitchFamily="18" charset="0"/>
              <a:ea typeface="Cambria" pitchFamily="18" charset="0"/>
            </a:rPr>
            <a:t>atau</a:t>
          </a:r>
          <a:r>
            <a:rPr lang="en-US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latin typeface="Cambria" pitchFamily="18" charset="0"/>
              <a:ea typeface="Cambria" pitchFamily="18" charset="0"/>
            </a:rPr>
            <a:t>kegiatan</a:t>
          </a:r>
          <a:r>
            <a:rPr lang="en-US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latin typeface="Cambria" pitchFamily="18" charset="0"/>
              <a:ea typeface="Cambria" pitchFamily="18" charset="0"/>
            </a:rPr>
            <a:t>lainnya</a:t>
          </a:r>
          <a:r>
            <a:rPr lang="en-US" dirty="0" smtClean="0">
              <a:latin typeface="Cambria" pitchFamily="18" charset="0"/>
              <a:ea typeface="Cambria" pitchFamily="18" charset="0"/>
            </a:rPr>
            <a:t> yang </a:t>
          </a:r>
          <a:r>
            <a:rPr lang="en-US" dirty="0" err="1" smtClean="0">
              <a:latin typeface="Cambria" pitchFamily="18" charset="0"/>
              <a:ea typeface="Cambria" pitchFamily="18" charset="0"/>
            </a:rPr>
            <a:t>dinyatakan</a:t>
          </a:r>
          <a:r>
            <a:rPr lang="en-US" dirty="0" smtClean="0">
              <a:latin typeface="Cambria" pitchFamily="18" charset="0"/>
              <a:ea typeface="Cambria" pitchFamily="18" charset="0"/>
            </a:rPr>
            <a:t>  </a:t>
          </a:r>
          <a:r>
            <a:rPr lang="en-US" dirty="0" err="1" smtClean="0">
              <a:latin typeface="Cambria" pitchFamily="18" charset="0"/>
              <a:ea typeface="Cambria" pitchFamily="18" charset="0"/>
            </a:rPr>
            <a:t>sesuai</a:t>
          </a:r>
          <a:r>
            <a:rPr lang="en-US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latin typeface="Cambria" pitchFamily="18" charset="0"/>
              <a:ea typeface="Cambria" pitchFamily="18" charset="0"/>
            </a:rPr>
            <a:t>dengan</a:t>
          </a:r>
          <a:r>
            <a:rPr lang="en-US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latin typeface="Cambria" pitchFamily="18" charset="0"/>
              <a:ea typeface="Cambria" pitchFamily="18" charset="0"/>
            </a:rPr>
            <a:t>syariah</a:t>
          </a:r>
          <a:r>
            <a:rPr lang="en-US" dirty="0" smtClean="0">
              <a:latin typeface="Cambria" pitchFamily="18" charset="0"/>
              <a:ea typeface="Cambria" pitchFamily="18" charset="0"/>
            </a:rPr>
            <a:t>,</a:t>
          </a:r>
          <a:endParaRPr lang="id-ID" dirty="0">
            <a:latin typeface="Cambria" pitchFamily="18" charset="0"/>
            <a:ea typeface="Cambria" pitchFamily="18" charset="0"/>
          </a:endParaRPr>
        </a:p>
      </dgm:t>
    </dgm:pt>
    <dgm:pt modelId="{89F89BE6-E41C-4452-AB1E-47DB125CF03E}" type="parTrans" cxnId="{B2D8FBFA-F744-45CB-A17D-8944ACB7D99F}">
      <dgm:prSet/>
      <dgm:spPr/>
      <dgm:t>
        <a:bodyPr/>
        <a:lstStyle/>
        <a:p>
          <a:endParaRPr lang="id-ID"/>
        </a:p>
      </dgm:t>
    </dgm:pt>
    <dgm:pt modelId="{710E5329-BC7F-4986-AEE5-297D7FAAF1C0}" type="sibTrans" cxnId="{B2D8FBFA-F744-45CB-A17D-8944ACB7D99F}">
      <dgm:prSet/>
      <dgm:spPr/>
      <dgm:t>
        <a:bodyPr/>
        <a:lstStyle/>
        <a:p>
          <a:endParaRPr lang="id-ID"/>
        </a:p>
      </dgm:t>
    </dgm:pt>
    <dgm:pt modelId="{F4338E54-189C-4349-9F02-A66971232F9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dirty="0" err="1" smtClean="0">
              <a:latin typeface="Cambria" pitchFamily="18" charset="0"/>
              <a:ea typeface="Cambria" pitchFamily="18" charset="0"/>
            </a:rPr>
            <a:t>Kegiatan</a:t>
          </a:r>
          <a:r>
            <a:rPr lang="en-US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latin typeface="Cambria" pitchFamily="18" charset="0"/>
              <a:ea typeface="Cambria" pitchFamily="18" charset="0"/>
            </a:rPr>
            <a:t>usaha</a:t>
          </a:r>
          <a:r>
            <a:rPr lang="en-US" dirty="0" smtClean="0">
              <a:latin typeface="Cambria" pitchFamily="18" charset="0"/>
              <a:ea typeface="Cambria" pitchFamily="18" charset="0"/>
            </a:rPr>
            <a:t> bank </a:t>
          </a:r>
          <a:r>
            <a:rPr lang="en-US" dirty="0" err="1" smtClean="0">
              <a:latin typeface="Cambria" pitchFamily="18" charset="0"/>
              <a:ea typeface="Cambria" pitchFamily="18" charset="0"/>
            </a:rPr>
            <a:t>syariah</a:t>
          </a:r>
          <a:r>
            <a:rPr lang="en-US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dirty="0" err="1" smtClean="0">
              <a:latin typeface="Cambria" pitchFamily="18" charset="0"/>
              <a:ea typeface="Cambria" pitchFamily="18" charset="0"/>
            </a:rPr>
            <a:t>antara</a:t>
          </a:r>
          <a:r>
            <a:rPr lang="en-US" dirty="0" smtClean="0">
              <a:latin typeface="Cambria" pitchFamily="18" charset="0"/>
              <a:ea typeface="Cambria" pitchFamily="18" charset="0"/>
            </a:rPr>
            <a:t> lain </a:t>
          </a:r>
          <a:r>
            <a:rPr lang="en-US" i="1" dirty="0" err="1" smtClean="0">
              <a:latin typeface="Cambria" pitchFamily="18" charset="0"/>
              <a:ea typeface="Cambria" pitchFamily="18" charset="0"/>
            </a:rPr>
            <a:t>mudharabah</a:t>
          </a:r>
          <a:r>
            <a:rPr lang="en-US" dirty="0" smtClean="0">
              <a:latin typeface="Cambria" pitchFamily="18" charset="0"/>
              <a:ea typeface="Cambria" pitchFamily="18" charset="0"/>
            </a:rPr>
            <a:t>, </a:t>
          </a:r>
          <a:r>
            <a:rPr lang="en-US" i="1" dirty="0" err="1" smtClean="0">
              <a:latin typeface="Cambria" pitchFamily="18" charset="0"/>
              <a:ea typeface="Cambria" pitchFamily="18" charset="0"/>
            </a:rPr>
            <a:t>musharakah</a:t>
          </a:r>
          <a:r>
            <a:rPr lang="en-US" dirty="0" smtClean="0">
              <a:latin typeface="Cambria" pitchFamily="18" charset="0"/>
              <a:ea typeface="Cambria" pitchFamily="18" charset="0"/>
            </a:rPr>
            <a:t>, </a:t>
          </a:r>
          <a:r>
            <a:rPr lang="en-US" i="1" dirty="0" err="1" smtClean="0">
              <a:latin typeface="Cambria" pitchFamily="18" charset="0"/>
              <a:ea typeface="Cambria" pitchFamily="18" charset="0"/>
            </a:rPr>
            <a:t>murabahah</a:t>
          </a:r>
          <a:r>
            <a:rPr lang="en-US" dirty="0" smtClean="0">
              <a:latin typeface="Cambria" pitchFamily="18" charset="0"/>
              <a:ea typeface="Cambria" pitchFamily="18" charset="0"/>
            </a:rPr>
            <a:t>, </a:t>
          </a:r>
          <a:r>
            <a:rPr lang="en-US" i="1" dirty="0" err="1" smtClean="0">
              <a:latin typeface="Cambria" pitchFamily="18" charset="0"/>
              <a:ea typeface="Cambria" pitchFamily="18" charset="0"/>
            </a:rPr>
            <a:t>ijarah</a:t>
          </a:r>
          <a:r>
            <a:rPr lang="en-US" i="1" dirty="0" smtClean="0">
              <a:latin typeface="Cambria" pitchFamily="18" charset="0"/>
              <a:ea typeface="Cambria" pitchFamily="18" charset="0"/>
            </a:rPr>
            <a:t>, </a:t>
          </a:r>
          <a:r>
            <a:rPr lang="en-US" i="1" dirty="0" err="1" smtClean="0">
              <a:latin typeface="Cambria" pitchFamily="18" charset="0"/>
              <a:ea typeface="Cambria" pitchFamily="18" charset="0"/>
            </a:rPr>
            <a:t>dll</a:t>
          </a:r>
          <a:endParaRPr lang="en-US" dirty="0" smtClean="0">
            <a:latin typeface="Cambria" pitchFamily="18" charset="0"/>
            <a:ea typeface="Cambria" pitchFamily="18" charset="0"/>
          </a:endParaRPr>
        </a:p>
      </dgm:t>
    </dgm:pt>
    <dgm:pt modelId="{5DC0F7C3-0AAE-431A-AF62-12038F97D653}" type="parTrans" cxnId="{C5211709-6F6E-44B3-9547-197B639C4998}">
      <dgm:prSet/>
      <dgm:spPr/>
      <dgm:t>
        <a:bodyPr/>
        <a:lstStyle/>
        <a:p>
          <a:endParaRPr lang="id-ID"/>
        </a:p>
      </dgm:t>
    </dgm:pt>
    <dgm:pt modelId="{4B426302-92C9-41C1-AB30-B002A04C2432}" type="sibTrans" cxnId="{C5211709-6F6E-44B3-9547-197B639C4998}">
      <dgm:prSet/>
      <dgm:spPr/>
      <dgm:t>
        <a:bodyPr/>
        <a:lstStyle/>
        <a:p>
          <a:endParaRPr lang="id-ID"/>
        </a:p>
      </dgm:t>
    </dgm:pt>
    <dgm:pt modelId="{F8CDA406-CBFC-44A5-B4BF-52E7831A4314}" type="pres">
      <dgm:prSet presAssocID="{50F2B16B-FD24-45F1-A208-9A8E76AB79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1109F72-7078-436C-9ACD-062F5FF122BC}" type="pres">
      <dgm:prSet presAssocID="{2C4C825A-CCAB-4611-87AB-3ACC03E4F1B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7475DC-4730-4EBD-AB0B-567E50F7F0C0}" type="pres">
      <dgm:prSet presAssocID="{710E5329-BC7F-4986-AEE5-297D7FAAF1C0}" presName="spacer" presStyleCnt="0"/>
      <dgm:spPr/>
    </dgm:pt>
    <dgm:pt modelId="{5F9326C0-DF77-414F-8BDB-09C7CC9A7F80}" type="pres">
      <dgm:prSet presAssocID="{F4338E54-189C-4349-9F02-A66971232F9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1C936D4-45BB-4EBE-A473-8B8ABDDB4CF6}" type="presOf" srcId="{2C4C825A-CCAB-4611-87AB-3ACC03E4F1BA}" destId="{F1109F72-7078-436C-9ACD-062F5FF122BC}" srcOrd="0" destOrd="0" presId="urn:microsoft.com/office/officeart/2005/8/layout/vList2"/>
    <dgm:cxn modelId="{C5211709-6F6E-44B3-9547-197B639C4998}" srcId="{50F2B16B-FD24-45F1-A208-9A8E76AB7940}" destId="{F4338E54-189C-4349-9F02-A66971232F95}" srcOrd="1" destOrd="0" parTransId="{5DC0F7C3-0AAE-431A-AF62-12038F97D653}" sibTransId="{4B426302-92C9-41C1-AB30-B002A04C2432}"/>
    <dgm:cxn modelId="{B2D8FBFA-F744-45CB-A17D-8944ACB7D99F}" srcId="{50F2B16B-FD24-45F1-A208-9A8E76AB7940}" destId="{2C4C825A-CCAB-4611-87AB-3ACC03E4F1BA}" srcOrd="0" destOrd="0" parTransId="{89F89BE6-E41C-4452-AB1E-47DB125CF03E}" sibTransId="{710E5329-BC7F-4986-AEE5-297D7FAAF1C0}"/>
    <dgm:cxn modelId="{3FEEA9A6-0FA0-453B-B458-9156C0960373}" type="presOf" srcId="{F4338E54-189C-4349-9F02-A66971232F95}" destId="{5F9326C0-DF77-414F-8BDB-09C7CC9A7F80}" srcOrd="0" destOrd="0" presId="urn:microsoft.com/office/officeart/2005/8/layout/vList2"/>
    <dgm:cxn modelId="{A8C41590-F663-4C1E-B5F7-AAB3ACD8DDFD}" type="presOf" srcId="{50F2B16B-FD24-45F1-A208-9A8E76AB7940}" destId="{F8CDA406-CBFC-44A5-B4BF-52E7831A4314}" srcOrd="0" destOrd="0" presId="urn:microsoft.com/office/officeart/2005/8/layout/vList2"/>
    <dgm:cxn modelId="{60EA895E-4503-4ED3-BF53-F76B093CD700}" type="presParOf" srcId="{F8CDA406-CBFC-44A5-B4BF-52E7831A4314}" destId="{F1109F72-7078-436C-9ACD-062F5FF122BC}" srcOrd="0" destOrd="0" presId="urn:microsoft.com/office/officeart/2005/8/layout/vList2"/>
    <dgm:cxn modelId="{01ECA888-FE2B-4BD8-B3BA-036B9EA5F0B6}" type="presParOf" srcId="{F8CDA406-CBFC-44A5-B4BF-52E7831A4314}" destId="{6F7475DC-4730-4EBD-AB0B-567E50F7F0C0}" srcOrd="1" destOrd="0" presId="urn:microsoft.com/office/officeart/2005/8/layout/vList2"/>
    <dgm:cxn modelId="{914EA31F-A27E-40B7-943E-198FD252DF94}" type="presParOf" srcId="{F8CDA406-CBFC-44A5-B4BF-52E7831A4314}" destId="{5F9326C0-DF77-414F-8BDB-09C7CC9A7F8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12E40-485B-4A82-8D2D-E080B2E0E2F9}">
      <dsp:nvSpPr>
        <dsp:cNvPr id="0" name=""/>
        <dsp:cNvSpPr/>
      </dsp:nvSpPr>
      <dsp:spPr>
        <a:xfrm>
          <a:off x="0" y="87930"/>
          <a:ext cx="8783639" cy="142505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Bank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adalah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badan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usaha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yang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menghimpun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dana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masyarakat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dalam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bentuk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simpanan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dan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menyalurkannya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kepada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masyarakat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dalam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bentuk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kredit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dan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atau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bentuk-bentuk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lainnya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dalam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rangka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meningkatkan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taraf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hidup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rakyat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banyak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. </a:t>
          </a:r>
          <a:endParaRPr lang="id-ID" sz="21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69566" y="157496"/>
        <a:ext cx="8644507" cy="1285927"/>
      </dsp:txXfrm>
    </dsp:sp>
    <dsp:sp modelId="{80C69FB9-D75D-4ED4-82C6-B4F15B73503C}">
      <dsp:nvSpPr>
        <dsp:cNvPr id="0" name=""/>
        <dsp:cNvSpPr/>
      </dsp:nvSpPr>
      <dsp:spPr>
        <a:xfrm>
          <a:off x="0" y="1573469"/>
          <a:ext cx="8783639" cy="142505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Bank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Umum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adalah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bank yang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melaksanakan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kegiatan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usaha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secara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konvensional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dan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atau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i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“</a:t>
          </a:r>
          <a:r>
            <a:rPr lang="en-US" sz="2100" i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berdasarkan</a:t>
          </a:r>
          <a:r>
            <a:rPr lang="en-US" sz="2100" i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i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prinsip</a:t>
          </a:r>
          <a:r>
            <a:rPr lang="en-US" sz="2100" i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i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usaha</a:t>
          </a:r>
          <a:r>
            <a:rPr lang="en-US" sz="2100" i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i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syariah</a:t>
          </a:r>
          <a:r>
            <a:rPr lang="en-US" sz="2100" i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”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yang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dalam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kegiatannya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memberikan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jasa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dalam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lalu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lintas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pembayaran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.</a:t>
          </a:r>
        </a:p>
      </dsp:txBody>
      <dsp:txXfrm>
        <a:off x="69566" y="1643035"/>
        <a:ext cx="8644507" cy="1285927"/>
      </dsp:txXfrm>
    </dsp:sp>
    <dsp:sp modelId="{1E522000-C16B-49AE-B7AB-2AC4AE7F78D4}">
      <dsp:nvSpPr>
        <dsp:cNvPr id="0" name=""/>
        <dsp:cNvSpPr/>
      </dsp:nvSpPr>
      <dsp:spPr>
        <a:xfrm>
          <a:off x="0" y="3059010"/>
          <a:ext cx="8783639" cy="142505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Bank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Perkreditan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Rakyar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Syariah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(BPR-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Syariah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)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adalah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bank yang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melaksanakan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kegiatan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usaha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secara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konvensional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atau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i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“</a:t>
          </a:r>
          <a:r>
            <a:rPr lang="en-US" sz="2100" i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berdasarkan</a:t>
          </a:r>
          <a:r>
            <a:rPr lang="en-US" sz="2100" i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i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prinsip</a:t>
          </a:r>
          <a:r>
            <a:rPr lang="en-US" sz="2100" i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i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syariah</a:t>
          </a:r>
          <a:r>
            <a:rPr lang="en-US" sz="2100" i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” 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yang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dalam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kegiatannya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tidak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memberikan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jasa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dalam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lalu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lintas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pembayaran</a:t>
          </a:r>
          <a:r>
            <a:rPr lang="en-US" sz="2100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</a:t>
          </a:r>
        </a:p>
      </dsp:txBody>
      <dsp:txXfrm>
        <a:off x="69566" y="3128576"/>
        <a:ext cx="8644507" cy="1285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09F72-7078-436C-9ACD-062F5FF122BC}">
      <dsp:nvSpPr>
        <dsp:cNvPr id="0" name=""/>
        <dsp:cNvSpPr/>
      </dsp:nvSpPr>
      <dsp:spPr>
        <a:xfrm>
          <a:off x="0" y="446100"/>
          <a:ext cx="8936038" cy="17643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Prinsip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syariah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adalah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sz="2600" i="1" kern="1200" dirty="0" err="1" smtClean="0">
              <a:latin typeface="Cambria" pitchFamily="18" charset="0"/>
              <a:ea typeface="Cambria" pitchFamily="18" charset="0"/>
            </a:rPr>
            <a:t>aturan</a:t>
          </a:r>
          <a:r>
            <a:rPr lang="en-US" sz="2600" i="1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sz="2600" i="1" kern="1200" dirty="0" err="1" smtClean="0">
              <a:latin typeface="Cambria" pitchFamily="18" charset="0"/>
              <a:ea typeface="Cambria" pitchFamily="18" charset="0"/>
            </a:rPr>
            <a:t>perjanjian</a:t>
          </a:r>
          <a:r>
            <a:rPr lang="en-US" sz="2600" i="1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sz="2600" i="1" kern="1200" dirty="0" err="1" smtClean="0">
              <a:latin typeface="Cambria" pitchFamily="18" charset="0"/>
              <a:ea typeface="Cambria" pitchFamily="18" charset="0"/>
            </a:rPr>
            <a:t>berdasarkan</a:t>
          </a:r>
          <a:r>
            <a:rPr lang="en-US" sz="2600" i="1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sz="2600" i="1" kern="1200" dirty="0" err="1" smtClean="0">
              <a:latin typeface="Cambria" pitchFamily="18" charset="0"/>
              <a:ea typeface="Cambria" pitchFamily="18" charset="0"/>
            </a:rPr>
            <a:t>hukum</a:t>
          </a:r>
          <a:r>
            <a:rPr lang="en-US" sz="2600" i="1" kern="1200" dirty="0" smtClean="0">
              <a:latin typeface="Cambria" pitchFamily="18" charset="0"/>
              <a:ea typeface="Cambria" pitchFamily="18" charset="0"/>
            </a:rPr>
            <a:t> Islam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antara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bank </a:t>
          </a: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dan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pihak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lain </a:t>
          </a: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untuk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penyimpanan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dana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dan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atau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pembiayaan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kegiatan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usaha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, </a:t>
          </a: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atau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kegiatan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lainnya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yang </a:t>
          </a: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dinyatakan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 </a:t>
          </a: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sesuai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dengan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syariah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,</a:t>
          </a:r>
          <a:endParaRPr lang="id-ID" sz="2600" kern="1200" dirty="0">
            <a:latin typeface="Cambria" pitchFamily="18" charset="0"/>
            <a:ea typeface="Cambria" pitchFamily="18" charset="0"/>
          </a:endParaRPr>
        </a:p>
      </dsp:txBody>
      <dsp:txXfrm>
        <a:off x="86129" y="532229"/>
        <a:ext cx="8763780" cy="1592102"/>
      </dsp:txXfrm>
    </dsp:sp>
    <dsp:sp modelId="{5F9326C0-DF77-414F-8BDB-09C7CC9A7F80}">
      <dsp:nvSpPr>
        <dsp:cNvPr id="0" name=""/>
        <dsp:cNvSpPr/>
      </dsp:nvSpPr>
      <dsp:spPr>
        <a:xfrm>
          <a:off x="0" y="2285340"/>
          <a:ext cx="8936038" cy="17643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Kegiatan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usaha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bank </a:t>
          </a: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syariah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en-US" sz="2600" kern="1200" dirty="0" err="1" smtClean="0">
              <a:latin typeface="Cambria" pitchFamily="18" charset="0"/>
              <a:ea typeface="Cambria" pitchFamily="18" charset="0"/>
            </a:rPr>
            <a:t>antara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 lain </a:t>
          </a:r>
          <a:r>
            <a:rPr lang="en-US" sz="2600" i="1" kern="1200" dirty="0" err="1" smtClean="0">
              <a:latin typeface="Cambria" pitchFamily="18" charset="0"/>
              <a:ea typeface="Cambria" pitchFamily="18" charset="0"/>
            </a:rPr>
            <a:t>mudharabah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, </a:t>
          </a:r>
          <a:r>
            <a:rPr lang="en-US" sz="2600" i="1" kern="1200" dirty="0" err="1" smtClean="0">
              <a:latin typeface="Cambria" pitchFamily="18" charset="0"/>
              <a:ea typeface="Cambria" pitchFamily="18" charset="0"/>
            </a:rPr>
            <a:t>musharakah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, </a:t>
          </a:r>
          <a:r>
            <a:rPr lang="en-US" sz="2600" i="1" kern="1200" dirty="0" err="1" smtClean="0">
              <a:latin typeface="Cambria" pitchFamily="18" charset="0"/>
              <a:ea typeface="Cambria" pitchFamily="18" charset="0"/>
            </a:rPr>
            <a:t>murabahah</a:t>
          </a:r>
          <a:r>
            <a:rPr lang="en-US" sz="2600" kern="1200" dirty="0" smtClean="0">
              <a:latin typeface="Cambria" pitchFamily="18" charset="0"/>
              <a:ea typeface="Cambria" pitchFamily="18" charset="0"/>
            </a:rPr>
            <a:t>, </a:t>
          </a:r>
          <a:r>
            <a:rPr lang="en-US" sz="2600" i="1" kern="1200" dirty="0" err="1" smtClean="0">
              <a:latin typeface="Cambria" pitchFamily="18" charset="0"/>
              <a:ea typeface="Cambria" pitchFamily="18" charset="0"/>
            </a:rPr>
            <a:t>ijarah</a:t>
          </a:r>
          <a:r>
            <a:rPr lang="en-US" sz="2600" i="1" kern="1200" dirty="0" smtClean="0">
              <a:latin typeface="Cambria" pitchFamily="18" charset="0"/>
              <a:ea typeface="Cambria" pitchFamily="18" charset="0"/>
            </a:rPr>
            <a:t>, </a:t>
          </a:r>
          <a:r>
            <a:rPr lang="en-US" sz="2600" i="1" kern="1200" dirty="0" err="1" smtClean="0">
              <a:latin typeface="Cambria" pitchFamily="18" charset="0"/>
              <a:ea typeface="Cambria" pitchFamily="18" charset="0"/>
            </a:rPr>
            <a:t>dll</a:t>
          </a:r>
          <a:endParaRPr lang="en-US" sz="2600" kern="1200" dirty="0" smtClean="0">
            <a:latin typeface="Cambria" pitchFamily="18" charset="0"/>
            <a:ea typeface="Cambria" pitchFamily="18" charset="0"/>
          </a:endParaRPr>
        </a:p>
      </dsp:txBody>
      <dsp:txXfrm>
        <a:off x="86129" y="2371469"/>
        <a:ext cx="8763780" cy="1592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3" tIns="47385" rIns="94773" bIns="47385" numCol="1" anchor="t" anchorCtr="0" compatLnSpc="1">
            <a:prstTxWarp prst="textNoShape">
              <a:avLst/>
            </a:prstTxWarp>
          </a:bodyPr>
          <a:lstStyle>
            <a:lvl1pPr defTabSz="947738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97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3" tIns="47385" rIns="94773" bIns="47385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558338"/>
            <a:ext cx="29797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3" tIns="47385" rIns="94773" bIns="47385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8B44FFAF-1AE5-4136-987F-78489B994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6085" name="Picture 6" descr="RA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938" y="9221788"/>
            <a:ext cx="49688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6055" name="Text Box 7"/>
          <p:cNvSpPr txBox="1">
            <a:spLocks noChangeArrowheads="1"/>
          </p:cNvSpPr>
          <p:nvPr/>
        </p:nvSpPr>
        <p:spPr bwMode="auto">
          <a:xfrm>
            <a:off x="0" y="9302750"/>
            <a:ext cx="687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05" tIns="46653" rIns="93305" bIns="46653">
            <a:spAutoFit/>
          </a:bodyPr>
          <a:lstStyle/>
          <a:p>
            <a:pPr algn="ctr" defTabSz="933450">
              <a:spcBef>
                <a:spcPct val="50000"/>
              </a:spcBef>
              <a:defRPr/>
            </a:pPr>
            <a:r>
              <a:rPr lang="en-US" sz="1400" b="1" u="sng">
                <a:latin typeface="Arial" pitchFamily="34" charset="0"/>
              </a:rPr>
              <a:t>RAFA CONSULTING</a:t>
            </a:r>
            <a:endParaRPr lang="id-ID" sz="1400" b="1" u="sng">
              <a:latin typeface="Arial" pitchFamily="34" charset="0"/>
            </a:endParaRPr>
          </a:p>
        </p:txBody>
      </p:sp>
      <p:sp>
        <p:nvSpPr>
          <p:cNvPr id="386056" name="Text Box 8"/>
          <p:cNvSpPr txBox="1">
            <a:spLocks noChangeArrowheads="1"/>
          </p:cNvSpPr>
          <p:nvPr/>
        </p:nvSpPr>
        <p:spPr bwMode="auto">
          <a:xfrm>
            <a:off x="236538" y="9526588"/>
            <a:ext cx="6637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05" tIns="46653" rIns="93305" bIns="46653">
            <a:spAutoFit/>
          </a:bodyPr>
          <a:lstStyle/>
          <a:p>
            <a:pPr algn="ctr" defTabSz="933450">
              <a:spcBef>
                <a:spcPct val="50000"/>
              </a:spcBef>
              <a:defRPr/>
            </a:pPr>
            <a:r>
              <a:rPr lang="en-US" sz="1400">
                <a:latin typeface="Amazone BT" pitchFamily="66" charset="0"/>
              </a:rPr>
              <a:t>Economic Building with Islamic Value</a:t>
            </a:r>
            <a:endParaRPr lang="id-ID" sz="1400">
              <a:latin typeface="Amazone B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81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82" name="Rectangle 1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3" tIns="47385" rIns="94773" bIns="47385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1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5963" y="754063"/>
            <a:ext cx="5449887" cy="3775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84" name="Rectangle 1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79963"/>
            <a:ext cx="503872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3" tIns="47385" rIns="94773" bIns="473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5585" name="Rectangle 17"/>
          <p:cNvSpPr>
            <a:spLocks noGrp="1" noChangeArrowheads="1"/>
          </p:cNvSpPr>
          <p:nvPr>
            <p:ph type="dt" idx="1"/>
          </p:nvPr>
        </p:nvSpPr>
        <p:spPr bwMode="auto">
          <a:xfrm>
            <a:off x="3894138" y="0"/>
            <a:ext cx="29797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3" tIns="47385" rIns="94773" bIns="4738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5586" name="Rectangle 1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8338"/>
            <a:ext cx="29797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3" tIns="47385" rIns="94773" bIns="47385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5587" name="Rectangle 1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138" y="9558338"/>
            <a:ext cx="29797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3" tIns="47385" rIns="94773" bIns="4738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C18A2C6-325F-4A1A-9922-53F2F10C1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92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754063"/>
            <a:ext cx="5449887" cy="3775075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B99CF-C7E4-4644-9F90-A87D7D3E690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7193" y="3860800"/>
            <a:ext cx="5771621" cy="750888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7193" y="4581525"/>
            <a:ext cx="5771621" cy="5032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9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6054" y="476257"/>
            <a:ext cx="2242608" cy="5688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232" y="476257"/>
            <a:ext cx="6562725" cy="5688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0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930275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2950" y="2147888"/>
            <a:ext cx="8420100" cy="4114800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42250" y="64008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8497B-4020-40DE-A487-D786DED7E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ECE39-C1F5-482B-91AF-BDB9F52E65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673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71087-5DBD-49CA-858D-97CD7DCF9C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128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3DDB4-69E0-4AE5-BFFE-88A2B56014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85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4581" y="1600206"/>
            <a:ext cx="3549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9337" y="1600206"/>
            <a:ext cx="35513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4B542-BCA1-424C-943B-46C95ED7DC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46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5FBE7-1170-4E75-992E-6B00136A3E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41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3E555-B976-421B-AC78-746C15E6DA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07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E1988-A5A4-43F9-8D81-49051C87A8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4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66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1A5A3-AB01-45DB-B2DA-E765296B41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79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F031A-56B6-4604-831B-24A324DC04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67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CA755-9F05-40C0-B9A8-5F004FC585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34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4600" y="274649"/>
            <a:ext cx="18161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4587" y="274649"/>
            <a:ext cx="528491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8FB2D-7FD9-475E-9DA8-C9954823D8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83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7192" y="3860800"/>
            <a:ext cx="5771621" cy="750888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7192" y="4581525"/>
            <a:ext cx="5771621" cy="5032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63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144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42" y="1989140"/>
            <a:ext cx="4363111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89140"/>
            <a:ext cx="4363112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6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5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713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656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661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842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72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6054" y="476255"/>
            <a:ext cx="2242608" cy="5688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231" y="476255"/>
            <a:ext cx="6562725" cy="5688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8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930275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2950" y="2147888"/>
            <a:ext cx="8420100" cy="4114800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42250" y="64008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8497B-4020-40DE-A487-D786DED7E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A6A9F-2B7C-4C40-A8EA-1D0C70656C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58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FAD25-BD0C-4630-ADCE-BEE5E6EBAA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92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CEEFB-4550-4128-A52B-178DA296B5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153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4581" y="1600206"/>
            <a:ext cx="3549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9336" y="1600206"/>
            <a:ext cx="35513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5EA07-445C-480C-B79C-417B5EA44C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9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43" y="1989140"/>
            <a:ext cx="4363111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89140"/>
            <a:ext cx="4363112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38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73100-56F0-483D-80E3-6617006557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07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254BB-2404-4D78-8920-75945DEE41B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439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3F9B3-DAC3-49BD-BEF3-DAB401FB76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3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2F99A-3B21-4787-BE1C-C05D5640E4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917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FCC2D-A309-46A7-BD3E-0F3497C58C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3215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C1EE1-44DB-4DB7-A898-3A616BE051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765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4600" y="274647"/>
            <a:ext cx="18161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4586" y="274647"/>
            <a:ext cx="528491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33DDD-BB3F-4E69-A484-873B69AF7A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715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7190" y="3860800"/>
            <a:ext cx="5771621" cy="750888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7190" y="4581525"/>
            <a:ext cx="5771621" cy="5032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369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59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852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40" y="1989139"/>
            <a:ext cx="4363111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89139"/>
            <a:ext cx="4363112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030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95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640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1986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4553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87193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447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6054" y="476251"/>
            <a:ext cx="2242608" cy="5688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229" y="476251"/>
            <a:ext cx="6562725" cy="5688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92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930275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2950" y="2147888"/>
            <a:ext cx="8420100" cy="4114800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42250" y="64008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8497B-4020-40DE-A487-D786DED7E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99BCE-04CC-4803-AB1F-CF1CF64057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53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68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1152E-E57B-4679-AC93-51B85F346E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716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54DF4-9F48-465F-BB35-4479E00967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33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4581" y="1600205"/>
            <a:ext cx="3549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9334" y="1600205"/>
            <a:ext cx="35513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1D299-C4D1-4BE6-995F-4AA1CF53D3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8381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3C3CD-AA74-4E27-B5D7-7ED629D43C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2145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4D0DC-65CC-4CF5-9075-B2E782896B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20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B55F3-D92B-4426-AF43-9AEA3FB08C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706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20C26-7BF8-49E1-A63A-039026B4E7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515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9D516-FED9-428E-8FB0-9344CE59E1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5316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EC04B-3F99-45D2-8DE5-590E3D2142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860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4600" y="274643"/>
            <a:ext cx="18161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4584" y="274643"/>
            <a:ext cx="528491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2BBC0-737E-4569-859A-E997BE2826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4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64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38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3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229" y="476250"/>
            <a:ext cx="6552406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3" y="1989140"/>
            <a:ext cx="8891323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pic>
        <p:nvPicPr>
          <p:cNvPr id="4" name="Picture 4259" descr="logo BI"/>
          <p:cNvPicPr>
            <a:picLocks noChangeAspect="1" noChangeArrowheads="1"/>
          </p:cNvPicPr>
          <p:nvPr userDrawn="1"/>
        </p:nvPicPr>
        <p:blipFill>
          <a:blip r:embed="rId15"/>
          <a:srcRect r="77786"/>
          <a:stretch>
            <a:fillRect/>
          </a:stretch>
        </p:blipFill>
        <p:spPr bwMode="auto">
          <a:xfrm>
            <a:off x="457203" y="155581"/>
            <a:ext cx="7302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258" descr="RAFA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9144000" y="76200"/>
            <a:ext cx="596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260"/>
          <p:cNvSpPr>
            <a:spLocks noChangeArrowheads="1"/>
          </p:cNvSpPr>
          <p:nvPr userDrawn="1"/>
        </p:nvSpPr>
        <p:spPr bwMode="auto">
          <a:xfrm>
            <a:off x="60324" y="6548444"/>
            <a:ext cx="20744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/>
              <a:t>Prepared by : Rafa Consulting</a:t>
            </a:r>
            <a:endParaRPr lang="id-ID" sz="1200" i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4586" y="274638"/>
            <a:ext cx="726611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4586" y="1600206"/>
            <a:ext cx="726611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019C5B-C1B6-4061-8F57-7DE7EA00531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229" y="476250"/>
            <a:ext cx="6552406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2" y="1989140"/>
            <a:ext cx="8891323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pic>
        <p:nvPicPr>
          <p:cNvPr id="4" name="Picture 4259" descr="logo BI"/>
          <p:cNvPicPr>
            <a:picLocks noChangeAspect="1" noChangeArrowheads="1"/>
          </p:cNvPicPr>
          <p:nvPr userDrawn="1"/>
        </p:nvPicPr>
        <p:blipFill>
          <a:blip r:embed="rId15"/>
          <a:srcRect r="77786"/>
          <a:stretch>
            <a:fillRect/>
          </a:stretch>
        </p:blipFill>
        <p:spPr bwMode="auto">
          <a:xfrm>
            <a:off x="457203" y="155581"/>
            <a:ext cx="7302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258" descr="RAFA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9144000" y="76200"/>
            <a:ext cx="596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260"/>
          <p:cNvSpPr>
            <a:spLocks noChangeArrowheads="1"/>
          </p:cNvSpPr>
          <p:nvPr userDrawn="1"/>
        </p:nvSpPr>
        <p:spPr bwMode="auto">
          <a:xfrm>
            <a:off x="60324" y="6548444"/>
            <a:ext cx="20744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/>
              <a:t>Prepared by : Rafa Consulting</a:t>
            </a:r>
            <a:endParaRPr lang="id-ID" sz="1200" i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4585" y="274638"/>
            <a:ext cx="726611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4585" y="1600206"/>
            <a:ext cx="726611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DC0E61-83A2-436F-A87C-42A2A3F2B7F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229" y="476250"/>
            <a:ext cx="6552406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989139"/>
            <a:ext cx="8891323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pic>
        <p:nvPicPr>
          <p:cNvPr id="4" name="Picture 4259" descr="logo BI"/>
          <p:cNvPicPr>
            <a:picLocks noChangeAspect="1" noChangeArrowheads="1"/>
          </p:cNvPicPr>
          <p:nvPr userDrawn="1"/>
        </p:nvPicPr>
        <p:blipFill>
          <a:blip r:embed="rId15"/>
          <a:srcRect r="77786"/>
          <a:stretch>
            <a:fillRect/>
          </a:stretch>
        </p:blipFill>
        <p:spPr bwMode="auto">
          <a:xfrm>
            <a:off x="457203" y="155581"/>
            <a:ext cx="7302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258" descr="RAFA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9144000" y="76200"/>
            <a:ext cx="596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260"/>
          <p:cNvSpPr>
            <a:spLocks noChangeArrowheads="1"/>
          </p:cNvSpPr>
          <p:nvPr userDrawn="1"/>
        </p:nvSpPr>
        <p:spPr bwMode="auto">
          <a:xfrm>
            <a:off x="60324" y="6548444"/>
            <a:ext cx="20744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/>
              <a:t>Prepared by : Rafa Consulting</a:t>
            </a:r>
            <a:endParaRPr lang="id-ID" sz="1200" i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4583" y="274638"/>
            <a:ext cx="726611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4583" y="1600203"/>
            <a:ext cx="726611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165C00-21B4-4CAC-B9F5-B8E830FAE2E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4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audio" Target="../media/audio5.wav"/><Relationship Id="rId7" Type="http://schemas.openxmlformats.org/officeDocument/2006/relationships/image" Target="../media/image9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1.wav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2.xml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2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381000"/>
            <a:ext cx="6629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PRAKTIK BANK SYARIAH</a:t>
            </a:r>
            <a:endParaRPr lang="en-US" sz="36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0" y="4114800"/>
            <a:ext cx="5116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OPERASIONAL BANK SYARIAH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3711551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PERTEMUAN 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9300" y="612454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Zulfikar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, SE, MM</a:t>
            </a:r>
            <a:endParaRPr lang="en-US" sz="20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5946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150FF0-2056-4478-A60C-D4DA11744C63}" type="slidenum">
              <a:rPr lang="en-US">
                <a:latin typeface="Cambria" pitchFamily="18" charset="0"/>
                <a:ea typeface="Cambria" pitchFamily="18" charset="0"/>
              </a:rPr>
              <a:pPr>
                <a:defRPr/>
              </a:pPr>
              <a:t>10</a:t>
            </a:fld>
            <a:endParaRPr lang="en-US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4953000"/>
            <a:ext cx="9906000" cy="14478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d-ID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72803" name="Rectangle 3"/>
          <p:cNvSpPr>
            <a:spLocks noChangeArrowheads="1"/>
          </p:cNvSpPr>
          <p:nvPr/>
        </p:nvSpPr>
        <p:spPr bwMode="auto">
          <a:xfrm>
            <a:off x="457202" y="1530350"/>
            <a:ext cx="4421188" cy="29845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PENGHIMPUNAN DANA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72804" name="Rectangle 4"/>
          <p:cNvSpPr>
            <a:spLocks noChangeArrowheads="1"/>
          </p:cNvSpPr>
          <p:nvPr/>
        </p:nvSpPr>
        <p:spPr bwMode="auto">
          <a:xfrm>
            <a:off x="5259391" y="1530350"/>
            <a:ext cx="4344987" cy="29845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9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Cambria" pitchFamily="18" charset="0"/>
              </a:rPr>
              <a:t>PENYALURAN DANA</a:t>
            </a:r>
            <a:endParaRPr lang="en-US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4265616" y="2390775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id-ID" b="1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1514" name="Rectangle 409"/>
          <p:cNvSpPr>
            <a:spLocks noChangeArrowheads="1"/>
          </p:cNvSpPr>
          <p:nvPr/>
        </p:nvSpPr>
        <p:spPr bwMode="auto">
          <a:xfrm>
            <a:off x="444500" y="1819276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1515" name="Rectangle 410"/>
          <p:cNvSpPr>
            <a:spLocks noChangeArrowheads="1"/>
          </p:cNvSpPr>
          <p:nvPr/>
        </p:nvSpPr>
        <p:spPr bwMode="auto">
          <a:xfrm>
            <a:off x="444500" y="1819276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1516" name="Rectangle 411"/>
          <p:cNvSpPr>
            <a:spLocks noChangeArrowheads="1"/>
          </p:cNvSpPr>
          <p:nvPr/>
        </p:nvSpPr>
        <p:spPr bwMode="auto">
          <a:xfrm>
            <a:off x="2195517" y="2962281"/>
            <a:ext cx="317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1517" name="Rectangle 412"/>
          <p:cNvSpPr>
            <a:spLocks noChangeArrowheads="1"/>
          </p:cNvSpPr>
          <p:nvPr/>
        </p:nvSpPr>
        <p:spPr bwMode="auto">
          <a:xfrm>
            <a:off x="5911853" y="1819276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10" name="Group 779"/>
          <p:cNvGrpSpPr>
            <a:grpSpLocks/>
          </p:cNvGrpSpPr>
          <p:nvPr/>
        </p:nvGrpSpPr>
        <p:grpSpPr bwMode="auto">
          <a:xfrm>
            <a:off x="1600203" y="2514600"/>
            <a:ext cx="2516188" cy="431800"/>
            <a:chOff x="912" y="1312"/>
            <a:chExt cx="1680" cy="272"/>
          </a:xfrm>
        </p:grpSpPr>
        <p:sp>
          <p:nvSpPr>
            <p:cNvPr id="21555" name="Line 780"/>
            <p:cNvSpPr>
              <a:spLocks noChangeShapeType="1"/>
            </p:cNvSpPr>
            <p:nvPr/>
          </p:nvSpPr>
          <p:spPr bwMode="auto">
            <a:xfrm>
              <a:off x="1008" y="1584"/>
              <a:ext cx="1584" cy="0"/>
            </a:xfrm>
            <a:prstGeom prst="line">
              <a:avLst/>
            </a:prstGeom>
            <a:noFill/>
            <a:ln w="57150" cap="sq" cmpd="thinThick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1556" name="Rectangle 781"/>
            <p:cNvSpPr>
              <a:spLocks noChangeArrowheads="1"/>
            </p:cNvSpPr>
            <p:nvPr/>
          </p:nvSpPr>
          <p:spPr bwMode="auto">
            <a:xfrm>
              <a:off x="912" y="1312"/>
              <a:ext cx="14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</a:rPr>
                <a:t> dana mudharabah</a:t>
              </a:r>
            </a:p>
          </p:txBody>
        </p:sp>
      </p:grpSp>
      <p:grpSp>
        <p:nvGrpSpPr>
          <p:cNvPr id="11" name="Group 782"/>
          <p:cNvGrpSpPr>
            <a:grpSpLocks/>
          </p:cNvGrpSpPr>
          <p:nvPr/>
        </p:nvGrpSpPr>
        <p:grpSpPr bwMode="auto">
          <a:xfrm>
            <a:off x="1828803" y="3419477"/>
            <a:ext cx="2274888" cy="485775"/>
            <a:chOff x="1248" y="1866"/>
            <a:chExt cx="1336" cy="306"/>
          </a:xfrm>
        </p:grpSpPr>
        <p:sp>
          <p:nvSpPr>
            <p:cNvPr id="21551" name="Rectangle 783"/>
            <p:cNvSpPr>
              <a:spLocks noChangeArrowheads="1"/>
            </p:cNvSpPr>
            <p:nvPr/>
          </p:nvSpPr>
          <p:spPr bwMode="auto">
            <a:xfrm>
              <a:off x="2579" y="1866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1552" name="Rectangle 784"/>
            <p:cNvSpPr>
              <a:spLocks noChangeArrowheads="1"/>
            </p:cNvSpPr>
            <p:nvPr/>
          </p:nvSpPr>
          <p:spPr bwMode="auto">
            <a:xfrm>
              <a:off x="2579" y="1866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1553" name="Line 785"/>
            <p:cNvSpPr>
              <a:spLocks noChangeShapeType="1"/>
            </p:cNvSpPr>
            <p:nvPr/>
          </p:nvSpPr>
          <p:spPr bwMode="auto">
            <a:xfrm flipH="1">
              <a:off x="1248" y="1920"/>
              <a:ext cx="1296" cy="0"/>
            </a:xfrm>
            <a:prstGeom prst="line">
              <a:avLst/>
            </a:prstGeom>
            <a:noFill/>
            <a:ln w="57150" cap="sq" cmpd="thinThick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1554" name="Rectangle 786"/>
            <p:cNvSpPr>
              <a:spLocks noChangeArrowheads="1"/>
            </p:cNvSpPr>
            <p:nvPr/>
          </p:nvSpPr>
          <p:spPr bwMode="auto">
            <a:xfrm>
              <a:off x="1344" y="1920"/>
              <a:ext cx="80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</a:rPr>
                <a:t> bagi hasil</a:t>
              </a:r>
            </a:p>
          </p:txBody>
        </p:sp>
      </p:grpSp>
      <p:grpSp>
        <p:nvGrpSpPr>
          <p:cNvPr id="12" name="Group 787"/>
          <p:cNvGrpSpPr>
            <a:grpSpLocks/>
          </p:cNvGrpSpPr>
          <p:nvPr/>
        </p:nvGrpSpPr>
        <p:grpSpPr bwMode="auto">
          <a:xfrm>
            <a:off x="5945187" y="2276481"/>
            <a:ext cx="2744774" cy="695325"/>
            <a:chOff x="3744" y="1146"/>
            <a:chExt cx="1728" cy="438"/>
          </a:xfrm>
        </p:grpSpPr>
        <p:sp>
          <p:nvSpPr>
            <p:cNvPr id="21546" name="Rectangle 788"/>
            <p:cNvSpPr>
              <a:spLocks noChangeArrowheads="1"/>
            </p:cNvSpPr>
            <p:nvPr/>
          </p:nvSpPr>
          <p:spPr bwMode="auto">
            <a:xfrm>
              <a:off x="3768" y="1146"/>
              <a:ext cx="11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1547" name="Rectangle 789"/>
            <p:cNvSpPr>
              <a:spLocks noChangeArrowheads="1"/>
            </p:cNvSpPr>
            <p:nvPr/>
          </p:nvSpPr>
          <p:spPr bwMode="auto">
            <a:xfrm>
              <a:off x="3779" y="1146"/>
              <a:ext cx="12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1548" name="Rectangle 790"/>
            <p:cNvSpPr>
              <a:spLocks noChangeArrowheads="1"/>
            </p:cNvSpPr>
            <p:nvPr/>
          </p:nvSpPr>
          <p:spPr bwMode="auto">
            <a:xfrm>
              <a:off x="4895" y="1146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1549" name="Line 791"/>
            <p:cNvSpPr>
              <a:spLocks noChangeShapeType="1"/>
            </p:cNvSpPr>
            <p:nvPr/>
          </p:nvSpPr>
          <p:spPr bwMode="auto">
            <a:xfrm>
              <a:off x="3840" y="1584"/>
              <a:ext cx="1632" cy="0"/>
            </a:xfrm>
            <a:prstGeom prst="line">
              <a:avLst/>
            </a:prstGeom>
            <a:noFill/>
            <a:ln w="57150" cap="sq" cmpd="thinThick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1550" name="Rectangle 792"/>
            <p:cNvSpPr>
              <a:spLocks noChangeArrowheads="1"/>
            </p:cNvSpPr>
            <p:nvPr/>
          </p:nvSpPr>
          <p:spPr bwMode="auto">
            <a:xfrm>
              <a:off x="3744" y="1293"/>
              <a:ext cx="16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99"/>
                  </a:solidFill>
                  <a:latin typeface="Cambria" pitchFamily="18" charset="0"/>
                  <a:ea typeface="Cambria" pitchFamily="18" charset="0"/>
                </a:rPr>
                <a:t> modal mudharabah</a:t>
              </a:r>
            </a:p>
          </p:txBody>
        </p:sp>
      </p:grpSp>
      <p:grpSp>
        <p:nvGrpSpPr>
          <p:cNvPr id="13" name="Group 793"/>
          <p:cNvGrpSpPr>
            <a:grpSpLocks/>
          </p:cNvGrpSpPr>
          <p:nvPr/>
        </p:nvGrpSpPr>
        <p:grpSpPr bwMode="auto">
          <a:xfrm>
            <a:off x="6021392" y="3429000"/>
            <a:ext cx="2592387" cy="400050"/>
            <a:chOff x="3792" y="1872"/>
            <a:chExt cx="1632" cy="252"/>
          </a:xfrm>
        </p:grpSpPr>
        <p:sp>
          <p:nvSpPr>
            <p:cNvPr id="21544" name="Line 794"/>
            <p:cNvSpPr>
              <a:spLocks noChangeShapeType="1"/>
            </p:cNvSpPr>
            <p:nvPr/>
          </p:nvSpPr>
          <p:spPr bwMode="auto">
            <a:xfrm flipH="1">
              <a:off x="3792" y="1872"/>
              <a:ext cx="1632" cy="0"/>
            </a:xfrm>
            <a:prstGeom prst="line">
              <a:avLst/>
            </a:prstGeom>
            <a:noFill/>
            <a:ln w="57150" cap="sq" cmpd="thinThick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1545" name="Rectangle 795"/>
            <p:cNvSpPr>
              <a:spLocks noChangeArrowheads="1"/>
            </p:cNvSpPr>
            <p:nvPr/>
          </p:nvSpPr>
          <p:spPr bwMode="auto">
            <a:xfrm>
              <a:off x="3984" y="1872"/>
              <a:ext cx="8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99"/>
                  </a:solidFill>
                  <a:latin typeface="Cambria" pitchFamily="18" charset="0"/>
                  <a:ea typeface="Cambria" pitchFamily="18" charset="0"/>
                </a:rPr>
                <a:t> bagi hasil</a:t>
              </a:r>
            </a:p>
          </p:txBody>
        </p:sp>
      </p:grpSp>
      <p:sp>
        <p:nvSpPr>
          <p:cNvPr id="973596" name="Rectangle 796"/>
          <p:cNvSpPr>
            <a:spLocks noChangeArrowheads="1"/>
          </p:cNvSpPr>
          <p:nvPr/>
        </p:nvSpPr>
        <p:spPr bwMode="auto">
          <a:xfrm>
            <a:off x="381003" y="1981200"/>
            <a:ext cx="1975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SHAHIBUL MAAL</a:t>
            </a:r>
          </a:p>
        </p:txBody>
      </p:sp>
      <p:sp>
        <p:nvSpPr>
          <p:cNvPr id="973597" name="Rectangle 797"/>
          <p:cNvSpPr>
            <a:spLocks noChangeArrowheads="1"/>
          </p:cNvSpPr>
          <p:nvPr/>
        </p:nvSpPr>
        <p:spPr bwMode="auto">
          <a:xfrm>
            <a:off x="4344990" y="4038600"/>
            <a:ext cx="1975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SHAHIBUL MAAL</a:t>
            </a:r>
          </a:p>
        </p:txBody>
      </p:sp>
      <p:sp>
        <p:nvSpPr>
          <p:cNvPr id="973598" name="Rectangle 798"/>
          <p:cNvSpPr>
            <a:spLocks noChangeArrowheads="1"/>
          </p:cNvSpPr>
          <p:nvPr/>
        </p:nvSpPr>
        <p:spPr bwMode="auto">
          <a:xfrm>
            <a:off x="4344988" y="1905000"/>
            <a:ext cx="1398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MUDHARIB</a:t>
            </a:r>
          </a:p>
        </p:txBody>
      </p:sp>
      <p:sp>
        <p:nvSpPr>
          <p:cNvPr id="973599" name="Rectangle 799"/>
          <p:cNvSpPr>
            <a:spLocks noChangeArrowheads="1"/>
          </p:cNvSpPr>
          <p:nvPr/>
        </p:nvSpPr>
        <p:spPr bwMode="auto">
          <a:xfrm>
            <a:off x="8232777" y="3962400"/>
            <a:ext cx="1398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MUDHARIB</a:t>
            </a:r>
          </a:p>
        </p:txBody>
      </p:sp>
      <p:sp>
        <p:nvSpPr>
          <p:cNvPr id="973600" name="Rectangle 800"/>
          <p:cNvSpPr>
            <a:spLocks noChangeArrowheads="1"/>
          </p:cNvSpPr>
          <p:nvPr/>
        </p:nvSpPr>
        <p:spPr bwMode="auto">
          <a:xfrm>
            <a:off x="228603" y="898531"/>
            <a:ext cx="929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333399"/>
                </a:solidFill>
                <a:latin typeface="Cambria" pitchFamily="18" charset="0"/>
                <a:ea typeface="Cambria" pitchFamily="18" charset="0"/>
              </a:rPr>
              <a:t>HUBUNGAN BANK DAN NASABAH (</a:t>
            </a:r>
            <a:r>
              <a:rPr lang="en-US" sz="2000" b="1" dirty="0" err="1">
                <a:solidFill>
                  <a:srgbClr val="333399"/>
                </a:solidFill>
                <a:latin typeface="Cambria" pitchFamily="18" charset="0"/>
                <a:ea typeface="Cambria" pitchFamily="18" charset="0"/>
              </a:rPr>
              <a:t>dalam</a:t>
            </a:r>
            <a:r>
              <a:rPr lang="en-US" sz="2000" b="1" dirty="0">
                <a:solidFill>
                  <a:srgbClr val="33339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solidFill>
                  <a:srgbClr val="333399"/>
                </a:solidFill>
                <a:latin typeface="Cambria" pitchFamily="18" charset="0"/>
                <a:ea typeface="Cambria" pitchFamily="18" charset="0"/>
              </a:rPr>
              <a:t>akad</a:t>
            </a:r>
            <a:r>
              <a:rPr lang="en-US" sz="2000" b="1" dirty="0">
                <a:solidFill>
                  <a:srgbClr val="33339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solidFill>
                  <a:srgbClr val="333399"/>
                </a:solidFill>
                <a:latin typeface="Cambria" pitchFamily="18" charset="0"/>
                <a:ea typeface="Cambria" pitchFamily="18" charset="0"/>
              </a:rPr>
              <a:t>mudharabah</a:t>
            </a:r>
            <a:r>
              <a:rPr lang="en-US" sz="2000" b="1" dirty="0">
                <a:solidFill>
                  <a:srgbClr val="333399"/>
                </a:solidFill>
                <a:latin typeface="Cambria" pitchFamily="18" charset="0"/>
                <a:ea typeface="Cambria" pitchFamily="18" charset="0"/>
              </a:rPr>
              <a:t>)</a:t>
            </a:r>
          </a:p>
        </p:txBody>
      </p:sp>
      <p:sp>
        <p:nvSpPr>
          <p:cNvPr id="973602" name="Text Box 802"/>
          <p:cNvSpPr txBox="1">
            <a:spLocks noChangeArrowheads="1"/>
          </p:cNvSpPr>
          <p:nvPr/>
        </p:nvSpPr>
        <p:spPr bwMode="auto">
          <a:xfrm>
            <a:off x="457202" y="4419606"/>
            <a:ext cx="4421188" cy="37941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Bank sebagai mudharib</a:t>
            </a:r>
          </a:p>
        </p:txBody>
      </p:sp>
      <p:sp>
        <p:nvSpPr>
          <p:cNvPr id="973603" name="Rectangle 803"/>
          <p:cNvSpPr>
            <a:spLocks noChangeArrowheads="1"/>
          </p:cNvSpPr>
          <p:nvPr/>
        </p:nvSpPr>
        <p:spPr bwMode="auto">
          <a:xfrm>
            <a:off x="5259391" y="4419604"/>
            <a:ext cx="4421187" cy="369332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Bank sebagai shaibul maal/rabul maal</a:t>
            </a:r>
          </a:p>
        </p:txBody>
      </p:sp>
      <p:grpSp>
        <p:nvGrpSpPr>
          <p:cNvPr id="14" name="Group 804"/>
          <p:cNvGrpSpPr>
            <a:grpSpLocks/>
          </p:cNvGrpSpPr>
          <p:nvPr/>
        </p:nvGrpSpPr>
        <p:grpSpPr bwMode="auto">
          <a:xfrm>
            <a:off x="4649788" y="5029200"/>
            <a:ext cx="1295400" cy="1295400"/>
            <a:chOff x="2928" y="3024"/>
            <a:chExt cx="816" cy="816"/>
          </a:xfrm>
        </p:grpSpPr>
        <p:sp>
          <p:nvSpPr>
            <p:cNvPr id="21542" name="Oval 805"/>
            <p:cNvSpPr>
              <a:spLocks noChangeArrowheads="1"/>
            </p:cNvSpPr>
            <p:nvPr/>
          </p:nvSpPr>
          <p:spPr bwMode="auto">
            <a:xfrm>
              <a:off x="2928" y="3024"/>
              <a:ext cx="816" cy="816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1543" name="Text Box 806"/>
            <p:cNvSpPr txBox="1">
              <a:spLocks noChangeArrowheads="1"/>
            </p:cNvSpPr>
            <p:nvPr/>
          </p:nvSpPr>
          <p:spPr bwMode="auto">
            <a:xfrm>
              <a:off x="2928" y="3168"/>
              <a:ext cx="768" cy="5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</a:rPr>
                <a:t>BANK SEBAGAI AGEN</a:t>
              </a:r>
            </a:p>
          </p:txBody>
        </p:sp>
      </p:grpSp>
      <p:grpSp>
        <p:nvGrpSpPr>
          <p:cNvPr id="15" name="Group 807"/>
          <p:cNvGrpSpPr>
            <a:grpSpLocks/>
          </p:cNvGrpSpPr>
          <p:nvPr/>
        </p:nvGrpSpPr>
        <p:grpSpPr bwMode="auto">
          <a:xfrm>
            <a:off x="762002" y="3962400"/>
            <a:ext cx="3811588" cy="1828800"/>
            <a:chOff x="480" y="2352"/>
            <a:chExt cx="2400" cy="1152"/>
          </a:xfrm>
        </p:grpSpPr>
        <p:sp>
          <p:nvSpPr>
            <p:cNvPr id="21539" name="Line 808"/>
            <p:cNvSpPr>
              <a:spLocks noChangeShapeType="1"/>
            </p:cNvSpPr>
            <p:nvPr/>
          </p:nvSpPr>
          <p:spPr bwMode="auto">
            <a:xfrm>
              <a:off x="480" y="2352"/>
              <a:ext cx="0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1540" name="Line 809"/>
            <p:cNvSpPr>
              <a:spLocks noChangeShapeType="1"/>
            </p:cNvSpPr>
            <p:nvPr/>
          </p:nvSpPr>
          <p:spPr bwMode="auto">
            <a:xfrm>
              <a:off x="480" y="3504"/>
              <a:ext cx="24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1541" name="Text Box 810"/>
            <p:cNvSpPr txBox="1">
              <a:spLocks noChangeArrowheads="1"/>
            </p:cNvSpPr>
            <p:nvPr/>
          </p:nvSpPr>
          <p:spPr bwMode="auto">
            <a:xfrm>
              <a:off x="672" y="3264"/>
              <a:ext cx="187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Cambria" pitchFamily="18" charset="0"/>
                  <a:ea typeface="Cambria" pitchFamily="18" charset="0"/>
                </a:rPr>
                <a:t>Mudharabah Muqayyadah</a:t>
              </a:r>
            </a:p>
          </p:txBody>
        </p:sp>
      </p:grpSp>
      <p:grpSp>
        <p:nvGrpSpPr>
          <p:cNvPr id="16" name="Group 811"/>
          <p:cNvGrpSpPr>
            <a:grpSpLocks/>
          </p:cNvGrpSpPr>
          <p:nvPr/>
        </p:nvGrpSpPr>
        <p:grpSpPr bwMode="auto">
          <a:xfrm>
            <a:off x="5945188" y="4114800"/>
            <a:ext cx="3201987" cy="1752600"/>
            <a:chOff x="3744" y="2400"/>
            <a:chExt cx="2016" cy="1104"/>
          </a:xfrm>
        </p:grpSpPr>
        <p:sp>
          <p:nvSpPr>
            <p:cNvPr id="21535" name="Rectangle 812"/>
            <p:cNvSpPr>
              <a:spLocks noChangeArrowheads="1"/>
            </p:cNvSpPr>
            <p:nvPr/>
          </p:nvSpPr>
          <p:spPr bwMode="auto">
            <a:xfrm>
              <a:off x="3779" y="240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1536" name="Rectangle 813"/>
            <p:cNvSpPr>
              <a:spLocks noChangeArrowheads="1"/>
            </p:cNvSpPr>
            <p:nvPr/>
          </p:nvSpPr>
          <p:spPr bwMode="auto">
            <a:xfrm>
              <a:off x="3779" y="240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1537" name="Line 814"/>
            <p:cNvSpPr>
              <a:spLocks noChangeShapeType="1"/>
            </p:cNvSpPr>
            <p:nvPr/>
          </p:nvSpPr>
          <p:spPr bwMode="auto">
            <a:xfrm flipV="1">
              <a:off x="5760" y="2400"/>
              <a:ext cx="0" cy="11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1538" name="Line 815"/>
            <p:cNvSpPr>
              <a:spLocks noChangeShapeType="1"/>
            </p:cNvSpPr>
            <p:nvPr/>
          </p:nvSpPr>
          <p:spPr bwMode="auto">
            <a:xfrm>
              <a:off x="3744" y="3504"/>
              <a:ext cx="20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4" y="2339587"/>
            <a:ext cx="1154655" cy="1735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99" y="2546759"/>
            <a:ext cx="1595689" cy="1284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61" y="2321377"/>
            <a:ext cx="1159511" cy="1641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73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973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973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972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973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"/>
                                        <p:tgtEl>
                                          <p:spTgt spid="973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"/>
                                        <p:tgtEl>
                                          <p:spTgt spid="973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972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7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7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03" grpId="0" animBg="1" autoUpdateAnimBg="0"/>
      <p:bldP spid="972804" grpId="0" animBg="1" autoUpdateAnimBg="0"/>
      <p:bldP spid="973596" grpId="0" build="p" autoUpdateAnimBg="0"/>
      <p:bldP spid="973597" grpId="0" build="p" autoUpdateAnimBg="0"/>
      <p:bldP spid="973598" grpId="0" build="p" autoUpdateAnimBg="0"/>
      <p:bldP spid="973599" grpId="0" build="p" autoUpdateAnimBg="0"/>
      <p:bldP spid="973600" grpId="0" build="p" autoUpdateAnimBg="0"/>
      <p:bldP spid="973602" grpId="0" animBg="1" autoUpdateAnimBg="0"/>
      <p:bldP spid="97360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4201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Produk</a:t>
            </a:r>
            <a:r>
              <a:rPr lang="en-US" sz="3600" dirty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jasa</a:t>
            </a:r>
            <a:r>
              <a:rPr lang="en-US" sz="3600" dirty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perbankan</a:t>
            </a:r>
            <a:endParaRPr lang="en-US" sz="3600" dirty="0">
              <a:solidFill>
                <a:schemeClr val="bg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5946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7FEFFDE-2888-42CE-ACAA-B6F8A8CB34F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984066" name="Picture 2" descr="PPL_0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9391" y="3332163"/>
            <a:ext cx="4344987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8406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968836"/>
              </p:ext>
            </p:extLst>
          </p:nvPr>
        </p:nvGraphicFramePr>
        <p:xfrm>
          <a:off x="678542" y="1066800"/>
          <a:ext cx="8918576" cy="504063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533400"/>
                <a:gridCol w="3659188"/>
                <a:gridCol w="4725988"/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No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Produk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Prinsip syariah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Dana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Talangan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dan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Talangan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 Haji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Qardh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Anjak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piutang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Hiwalah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Transfer, inkaso, kliring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Wakalah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Pinjaman sosial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Qardhul Hasan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Safe deposit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Wadi’ah Amanah, Ijarah (sewa)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Penukaran valas (bank notes)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Sharf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Gadai (jaminan)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Rahn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Pay roll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Ujrah, wakalah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Bank garansi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Kafalah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Leter of Credit -  Ekspor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Wakalah bil Ujroh, Qardh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11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LC - Impor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ea typeface="Cambria" pitchFamily="18" charset="0"/>
                        </a:rPr>
                        <a:t>Wakalah bil Ujrah, wakalah bil Ujroh dan Qardh, 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98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84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3" y="152400"/>
            <a:ext cx="6552406" cy="508000"/>
          </a:xfrm>
        </p:spPr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Posisi</a:t>
            </a:r>
            <a:r>
              <a:rPr lang="en-US" dirty="0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 Front Office Bank </a:t>
            </a:r>
            <a:r>
              <a:rPr lang="en-US" dirty="0" err="1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Syariah</a:t>
            </a:r>
            <a:endParaRPr lang="en-US" dirty="0">
              <a:solidFill>
                <a:schemeClr val="bg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5946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58D9AD-F5B9-45AD-894F-36BA64BA24D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2" y="759767"/>
            <a:ext cx="388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1. Customer Service </a:t>
            </a:r>
            <a:endParaRPr lang="en-US" dirty="0">
              <a:solidFill>
                <a:schemeClr val="bg2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21432"/>
            <a:ext cx="9296400" cy="517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3" y="152400"/>
            <a:ext cx="6552406" cy="508000"/>
          </a:xfrm>
        </p:spPr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Posisi</a:t>
            </a:r>
            <a:r>
              <a:rPr lang="en-US" dirty="0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 Front Office Bank </a:t>
            </a:r>
            <a:r>
              <a:rPr lang="en-US" dirty="0" err="1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Syariah</a:t>
            </a:r>
            <a:endParaRPr lang="en-US" dirty="0">
              <a:solidFill>
                <a:schemeClr val="bg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5946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58D9AD-F5B9-45AD-894F-36BA64BA24D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2" y="759767"/>
            <a:ext cx="388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2.  Teller </a:t>
            </a:r>
            <a:endParaRPr lang="en-US" dirty="0">
              <a:solidFill>
                <a:schemeClr val="bg2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3" y="1221432"/>
            <a:ext cx="9372600" cy="517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3" y="152400"/>
            <a:ext cx="6552406" cy="508000"/>
          </a:xfrm>
        </p:spPr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Posisi</a:t>
            </a:r>
            <a:r>
              <a:rPr lang="en-US" dirty="0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 Back Office Bank </a:t>
            </a:r>
            <a:r>
              <a:rPr lang="en-US" dirty="0" err="1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Syariah</a:t>
            </a:r>
            <a:endParaRPr lang="en-US" dirty="0">
              <a:solidFill>
                <a:schemeClr val="bg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5946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58D9AD-F5B9-45AD-894F-36BA64BA24D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2" y="759767"/>
            <a:ext cx="388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3</a:t>
            </a:r>
            <a:r>
              <a:rPr lang="en-US" dirty="0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. Funding Officer</a:t>
            </a:r>
            <a:endParaRPr lang="en-US" dirty="0">
              <a:solidFill>
                <a:schemeClr val="bg2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21435"/>
            <a:ext cx="9525000" cy="510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7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3" y="152400"/>
            <a:ext cx="6552406" cy="508000"/>
          </a:xfrm>
        </p:spPr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Posisi</a:t>
            </a:r>
            <a:r>
              <a:rPr lang="en-US" dirty="0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 Back Office Bank </a:t>
            </a:r>
            <a:r>
              <a:rPr lang="en-US" dirty="0" err="1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Syariah</a:t>
            </a:r>
            <a:endParaRPr lang="en-US" dirty="0">
              <a:solidFill>
                <a:schemeClr val="bg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5946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58D9AD-F5B9-45AD-894F-36BA64BA24D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2" y="759767"/>
            <a:ext cx="388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4. Account Officer</a:t>
            </a:r>
            <a:endParaRPr lang="en-US" dirty="0">
              <a:solidFill>
                <a:schemeClr val="bg2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21432"/>
            <a:ext cx="9372600" cy="517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3" y="152400"/>
            <a:ext cx="6552406" cy="508000"/>
          </a:xfrm>
        </p:spPr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Posisi</a:t>
            </a:r>
            <a:r>
              <a:rPr lang="en-US" dirty="0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 Back Office Bank </a:t>
            </a:r>
            <a:r>
              <a:rPr lang="en-US" dirty="0" err="1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Syariah</a:t>
            </a:r>
            <a:endParaRPr lang="en-US" dirty="0">
              <a:solidFill>
                <a:schemeClr val="bg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5946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58D9AD-F5B9-45AD-894F-36BA64BA24D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2" y="759767"/>
            <a:ext cx="388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5</a:t>
            </a:r>
            <a:r>
              <a:rPr lang="en-US" dirty="0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. Staff, MT, ODP, </a:t>
            </a:r>
            <a:r>
              <a:rPr lang="en-US" dirty="0" err="1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dll</a:t>
            </a:r>
            <a:endParaRPr lang="en-US" dirty="0">
              <a:solidFill>
                <a:schemeClr val="bg2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9665"/>
            <a:ext cx="9525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3" y="152400"/>
            <a:ext cx="6552406" cy="508000"/>
          </a:xfrm>
        </p:spPr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Posisi</a:t>
            </a:r>
            <a:r>
              <a:rPr lang="en-US" dirty="0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 Back Office Bank </a:t>
            </a:r>
            <a:r>
              <a:rPr lang="en-US" dirty="0" err="1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Syariah</a:t>
            </a:r>
            <a:endParaRPr lang="en-US" dirty="0">
              <a:solidFill>
                <a:schemeClr val="bg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5946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58D9AD-F5B9-45AD-894F-36BA64BA24DD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2" y="759767"/>
            <a:ext cx="388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6</a:t>
            </a:r>
            <a:r>
              <a:rPr lang="en-US" dirty="0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. Audit</a:t>
            </a:r>
            <a:endParaRPr lang="en-US" dirty="0">
              <a:solidFill>
                <a:schemeClr val="bg2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21435"/>
            <a:ext cx="9220200" cy="525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974" y="1447800"/>
            <a:ext cx="9046029" cy="4191000"/>
          </a:xfrm>
        </p:spPr>
        <p:txBody>
          <a:bodyPr>
            <a:normAutofit fontScale="925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id-ID" sz="3200" dirty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Pengertian, fungsi, operasional Bank Syariah</a:t>
            </a:r>
            <a:endParaRPr lang="en-US" sz="3200" dirty="0">
              <a:solidFill>
                <a:schemeClr val="bg2"/>
              </a:solidFill>
              <a:latin typeface="Cambria" pitchFamily="18" charset="0"/>
              <a:ea typeface="Cambria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id-ID" sz="3200" dirty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Perbedaan Bank Syariah &amp; Bank Konvensional</a:t>
            </a:r>
            <a:endParaRPr lang="en-US" sz="3200" dirty="0">
              <a:solidFill>
                <a:schemeClr val="bg2"/>
              </a:solidFill>
              <a:latin typeface="Cambria" pitchFamily="18" charset="0"/>
              <a:ea typeface="Cambria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n-US" sz="3200" dirty="0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A</a:t>
            </a:r>
            <a:r>
              <a:rPr lang="id-ID" sz="3200" dirty="0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lur </a:t>
            </a:r>
            <a:r>
              <a:rPr lang="id-ID" sz="3200" dirty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operasional Bank Syariah</a:t>
            </a:r>
            <a:endParaRPr lang="en-US" sz="3200" dirty="0">
              <a:solidFill>
                <a:schemeClr val="bg2"/>
              </a:solidFill>
              <a:latin typeface="Cambria" pitchFamily="18" charset="0"/>
              <a:ea typeface="Cambria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n-US" sz="3200" dirty="0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A</a:t>
            </a:r>
            <a:r>
              <a:rPr lang="id-ID" sz="3200" dirty="0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kad-akad </a:t>
            </a:r>
            <a:r>
              <a:rPr lang="id-ID" sz="3200" dirty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pelengkap pada kegiatan operasional Bank Syariah</a:t>
            </a:r>
            <a:endParaRPr lang="en-US" sz="3200" dirty="0">
              <a:solidFill>
                <a:schemeClr val="bg2"/>
              </a:solidFill>
              <a:latin typeface="Cambria" pitchFamily="18" charset="0"/>
              <a:ea typeface="Cambria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err="1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Posisi</a:t>
            </a:r>
            <a:r>
              <a:rPr lang="en-US" sz="3200" dirty="0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 Front Office </a:t>
            </a:r>
            <a:r>
              <a:rPr lang="en-US" sz="3200" dirty="0" err="1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dan</a:t>
            </a:r>
            <a:r>
              <a:rPr lang="en-US" sz="3200" dirty="0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 Back Office </a:t>
            </a:r>
            <a:r>
              <a:rPr lang="en-US" sz="3200" dirty="0" err="1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pada</a:t>
            </a:r>
            <a:r>
              <a:rPr lang="en-US" sz="3200" dirty="0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 Bank </a:t>
            </a:r>
            <a:r>
              <a:rPr lang="en-US" sz="3200" dirty="0" err="1" smtClean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Syariah</a:t>
            </a:r>
            <a:endParaRPr lang="en-US" sz="3200" dirty="0">
              <a:solidFill>
                <a:schemeClr val="bg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3" y="355606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Pembahasan</a:t>
            </a:r>
            <a:r>
              <a:rPr lang="en-US" sz="3600" b="1" dirty="0" smtClean="0">
                <a:solidFill>
                  <a:schemeClr val="bg1"/>
                </a:solidFill>
              </a:rPr>
              <a:t> I :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9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5410200" cy="609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err="1">
                <a:latin typeface="Cambria" pitchFamily="18" charset="0"/>
                <a:ea typeface="Cambria" pitchFamily="18" charset="0"/>
              </a:rPr>
              <a:t>Pengertian</a:t>
            </a:r>
            <a:r>
              <a:rPr lang="en-US" sz="4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b="1" dirty="0" smtClean="0">
                <a:latin typeface="Cambria" pitchFamily="18" charset="0"/>
                <a:ea typeface="Cambria" pitchFamily="18" charset="0"/>
              </a:rPr>
              <a:t>Bank</a:t>
            </a:r>
            <a:endParaRPr lang="en-US" sz="2000" b="1" dirty="0"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706385"/>
              </p:ext>
            </p:extLst>
          </p:nvPr>
        </p:nvGraphicFramePr>
        <p:xfrm>
          <a:off x="457200" y="2256971"/>
          <a:ext cx="8783639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946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1C95C8-04FC-418A-A50F-631A697B9DA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467601" cy="609600"/>
          </a:xfrm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Pengertian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Prinsip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Syariah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12562"/>
              </p:ext>
            </p:extLst>
          </p:nvPr>
        </p:nvGraphicFramePr>
        <p:xfrm>
          <a:off x="609600" y="1143000"/>
          <a:ext cx="8936038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946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DB9AB3-8FCB-45A4-846D-A15FC7061564}" type="slidenum">
              <a:rPr lang="en-US" sz="1400">
                <a:latin typeface="Cambria" pitchFamily="18" charset="0"/>
                <a:ea typeface="Cambria" pitchFamily="18" charset="0"/>
              </a:rPr>
              <a:pPr>
                <a:defRPr/>
              </a:pPr>
              <a:t>4</a:t>
            </a:fld>
            <a:endParaRPr lang="en-US" sz="14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1" y="533400"/>
            <a:ext cx="7048500" cy="685800"/>
          </a:xfrm>
        </p:spPr>
        <p:txBody>
          <a:bodyPr>
            <a:normAutofit fontScale="90000"/>
          </a:bodyPr>
          <a:lstStyle/>
          <a:p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Perbedaan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Bank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Syariah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dan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Konvensional</a:t>
            </a:r>
            <a:endParaRPr lang="en-US" sz="2800" b="1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956420" name="Group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87102041"/>
              </p:ext>
            </p:extLst>
          </p:nvPr>
        </p:nvGraphicFramePr>
        <p:xfrm>
          <a:off x="533401" y="1524000"/>
          <a:ext cx="9070975" cy="609600"/>
        </p:xfrm>
        <a:graphic>
          <a:graphicData uri="http://schemas.openxmlformats.org/drawingml/2006/table">
            <a:tbl>
              <a:tblPr/>
              <a:tblGrid>
                <a:gridCol w="2744788"/>
                <a:gridCol w="2941637"/>
                <a:gridCol w="338455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Bank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Syariah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Bank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Konvensional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34666" y="6400800"/>
            <a:ext cx="2063750" cy="457200"/>
          </a:xfrm>
        </p:spPr>
        <p:txBody>
          <a:bodyPr/>
          <a:lstStyle/>
          <a:p>
            <a:pPr>
              <a:defRPr/>
            </a:pPr>
            <a:fld id="{3545812D-3B19-4041-8C4C-569578843D08}" type="slidenum">
              <a:rPr lang="en-US" sz="1100">
                <a:solidFill>
                  <a:schemeClr val="bg2">
                    <a:lumMod val="50000"/>
                  </a:schemeClr>
                </a:solidFill>
              </a:rPr>
              <a:pPr>
                <a:defRPr/>
              </a:pPr>
              <a:t>5</a:t>
            </a:fld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56430" name="Rectangle 14"/>
          <p:cNvSpPr>
            <a:spLocks noChangeArrowheads="1"/>
          </p:cNvSpPr>
          <p:nvPr/>
        </p:nvSpPr>
        <p:spPr bwMode="auto">
          <a:xfrm>
            <a:off x="914398" y="5715000"/>
            <a:ext cx="7283982" cy="8925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Maisir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Gharar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	 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Riba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Bathil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judi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/gambling)	(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ada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unsur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penipuan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)   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          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	(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rusak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/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tidak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syah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)</a:t>
            </a:r>
          </a:p>
        </p:txBody>
      </p:sp>
      <p:graphicFrame>
        <p:nvGraphicFramePr>
          <p:cNvPr id="956431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928369"/>
              </p:ext>
            </p:extLst>
          </p:nvPr>
        </p:nvGraphicFramePr>
        <p:xfrm>
          <a:off x="533401" y="4495800"/>
          <a:ext cx="9070975" cy="1066800"/>
        </p:xfrm>
        <a:graphic>
          <a:graphicData uri="http://schemas.openxmlformats.org/drawingml/2006/table">
            <a:tbl>
              <a:tblPr/>
              <a:tblGrid>
                <a:gridCol w="2744788"/>
                <a:gridCol w="2941637"/>
                <a:gridCol w="338455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Hubungan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dengan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nasabah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Kemitraan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Pinjam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meminjam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56505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737337"/>
              </p:ext>
            </p:extLst>
          </p:nvPr>
        </p:nvGraphicFramePr>
        <p:xfrm>
          <a:off x="533401" y="3429000"/>
          <a:ext cx="9070975" cy="1009650"/>
        </p:xfrm>
        <a:graphic>
          <a:graphicData uri="http://schemas.openxmlformats.org/drawingml/2006/table">
            <a:tbl>
              <a:tblPr/>
              <a:tblGrid>
                <a:gridCol w="2744788"/>
                <a:gridCol w="2941637"/>
                <a:gridCol w="3384550"/>
              </a:tblGrid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Mekanisme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dan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obyek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usaha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Maghrib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dilarang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Maghrib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Tidak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ada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larangan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56503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81738"/>
              </p:ext>
            </p:extLst>
          </p:nvPr>
        </p:nvGraphicFramePr>
        <p:xfrm>
          <a:off x="533401" y="2286000"/>
          <a:ext cx="9070975" cy="1188720"/>
        </p:xfrm>
        <a:graphic>
          <a:graphicData uri="http://schemas.openxmlformats.org/drawingml/2006/table">
            <a:tbl>
              <a:tblPr/>
              <a:tblGrid>
                <a:gridCol w="2744788"/>
                <a:gridCol w="2941637"/>
                <a:gridCol w="3384550"/>
              </a:tblGrid>
              <a:tr h="1085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Fungsi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dan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kegiatan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bank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Manager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Investasi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, Investor,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Sosial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Jasa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keuangan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Intermediary unit,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Jasa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keuangan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56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56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56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956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"/>
                                        <p:tgtEl>
                                          <p:spTgt spid="956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"/>
                                        <p:tgtEl>
                                          <p:spTgt spid="956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9" grpId="0" build="p" autoUpdateAnimBg="0"/>
      <p:bldP spid="95643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594600" y="6356350"/>
            <a:ext cx="2311400" cy="3651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/>
            </a:pPr>
            <a:fld id="{D731A061-CB4C-4DA0-80BB-F48811C66AD1}" type="slidenum">
              <a:rPr lang="en-US">
                <a:latin typeface="Cambria" pitchFamily="18" charset="0"/>
                <a:ea typeface="Cambria" pitchFamily="18" charset="0"/>
              </a:rPr>
              <a:pPr>
                <a:defRPr/>
              </a:pPr>
              <a:t>6</a:t>
            </a:fld>
            <a:endParaRPr lang="en-US"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828800"/>
            <a:ext cx="3659188" cy="533400"/>
            <a:chOff x="720" y="912"/>
            <a:chExt cx="2304" cy="336"/>
          </a:xfrm>
        </p:grpSpPr>
        <p:sp>
          <p:nvSpPr>
            <p:cNvPr id="11312" name="Line 3"/>
            <p:cNvSpPr>
              <a:spLocks noChangeShapeType="1"/>
            </p:cNvSpPr>
            <p:nvPr/>
          </p:nvSpPr>
          <p:spPr bwMode="auto">
            <a:xfrm>
              <a:off x="720" y="912"/>
              <a:ext cx="2304" cy="0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1313" name="Line 4"/>
            <p:cNvSpPr>
              <a:spLocks noChangeShapeType="1"/>
            </p:cNvSpPr>
            <p:nvPr/>
          </p:nvSpPr>
          <p:spPr bwMode="auto">
            <a:xfrm>
              <a:off x="720" y="912"/>
              <a:ext cx="0" cy="336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1314" name="Line 5"/>
            <p:cNvSpPr>
              <a:spLocks noChangeShapeType="1"/>
            </p:cNvSpPr>
            <p:nvPr/>
          </p:nvSpPr>
          <p:spPr bwMode="auto">
            <a:xfrm>
              <a:off x="3024" y="912"/>
              <a:ext cx="0" cy="336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955401" name="Rectangle 9"/>
          <p:cNvSpPr>
            <a:spLocks noChangeArrowheads="1"/>
          </p:cNvSpPr>
          <p:nvPr/>
        </p:nvSpPr>
        <p:spPr bwMode="auto">
          <a:xfrm>
            <a:off x="533400" y="2590800"/>
            <a:ext cx="1842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Shahibul Maal</a:t>
            </a:r>
          </a:p>
        </p:txBody>
      </p:sp>
      <p:sp>
        <p:nvSpPr>
          <p:cNvPr id="955402" name="Rectangle 10"/>
          <p:cNvSpPr>
            <a:spLocks noChangeArrowheads="1"/>
          </p:cNvSpPr>
          <p:nvPr/>
        </p:nvSpPr>
        <p:spPr bwMode="auto">
          <a:xfrm>
            <a:off x="4385248" y="2590800"/>
            <a:ext cx="13260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i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Mudharib</a:t>
            </a:r>
          </a:p>
        </p:txBody>
      </p:sp>
      <p:sp>
        <p:nvSpPr>
          <p:cNvPr id="955403" name="Rectangle 11"/>
          <p:cNvSpPr>
            <a:spLocks noChangeArrowheads="1"/>
          </p:cNvSpPr>
          <p:nvPr/>
        </p:nvSpPr>
        <p:spPr bwMode="auto">
          <a:xfrm>
            <a:off x="8080378" y="2286000"/>
            <a:ext cx="12602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  <a:latin typeface="Cambria" pitchFamily="18" charset="0"/>
                <a:ea typeface="Cambria" pitchFamily="18" charset="0"/>
              </a:rPr>
              <a:t>Mudharib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183192" y="1828800"/>
            <a:ext cx="3582987" cy="533400"/>
            <a:chOff x="3216" y="912"/>
            <a:chExt cx="2256" cy="336"/>
          </a:xfrm>
        </p:grpSpPr>
        <p:sp>
          <p:nvSpPr>
            <p:cNvPr id="11307" name="Line 13"/>
            <p:cNvSpPr>
              <a:spLocks noChangeShapeType="1"/>
            </p:cNvSpPr>
            <p:nvPr/>
          </p:nvSpPr>
          <p:spPr bwMode="auto">
            <a:xfrm flipV="1">
              <a:off x="3216" y="912"/>
              <a:ext cx="0" cy="336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1308" name="Line 14"/>
            <p:cNvSpPr>
              <a:spLocks noChangeShapeType="1"/>
            </p:cNvSpPr>
            <p:nvPr/>
          </p:nvSpPr>
          <p:spPr bwMode="auto">
            <a:xfrm>
              <a:off x="3216" y="912"/>
              <a:ext cx="2256" cy="0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1309" name="Line 15"/>
            <p:cNvSpPr>
              <a:spLocks noChangeShapeType="1"/>
            </p:cNvSpPr>
            <p:nvPr/>
          </p:nvSpPr>
          <p:spPr bwMode="auto">
            <a:xfrm>
              <a:off x="5472" y="912"/>
              <a:ext cx="0" cy="336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219199" y="5334000"/>
            <a:ext cx="3582989" cy="457200"/>
            <a:chOff x="720" y="3120"/>
            <a:chExt cx="2256" cy="288"/>
          </a:xfrm>
        </p:grpSpPr>
        <p:sp>
          <p:nvSpPr>
            <p:cNvPr id="11304" name="Line 17"/>
            <p:cNvSpPr>
              <a:spLocks noChangeShapeType="1"/>
            </p:cNvSpPr>
            <p:nvPr/>
          </p:nvSpPr>
          <p:spPr bwMode="auto">
            <a:xfrm>
              <a:off x="720" y="3408"/>
              <a:ext cx="2256" cy="0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1305" name="Line 18"/>
            <p:cNvSpPr>
              <a:spLocks noChangeShapeType="1"/>
            </p:cNvSpPr>
            <p:nvPr/>
          </p:nvSpPr>
          <p:spPr bwMode="auto">
            <a:xfrm flipV="1">
              <a:off x="720" y="3120"/>
              <a:ext cx="0" cy="288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1306" name="Line 19"/>
            <p:cNvSpPr>
              <a:spLocks noChangeShapeType="1"/>
            </p:cNvSpPr>
            <p:nvPr/>
          </p:nvSpPr>
          <p:spPr bwMode="auto">
            <a:xfrm flipV="1">
              <a:off x="2976" y="3120"/>
              <a:ext cx="0" cy="288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183192" y="5334000"/>
            <a:ext cx="3659187" cy="457200"/>
            <a:chOff x="3216" y="3120"/>
            <a:chExt cx="2304" cy="288"/>
          </a:xfrm>
        </p:grpSpPr>
        <p:sp>
          <p:nvSpPr>
            <p:cNvPr id="11301" name="Line 21"/>
            <p:cNvSpPr>
              <a:spLocks noChangeShapeType="1"/>
            </p:cNvSpPr>
            <p:nvPr/>
          </p:nvSpPr>
          <p:spPr bwMode="auto">
            <a:xfrm>
              <a:off x="3216" y="3408"/>
              <a:ext cx="2304" cy="0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1302" name="Line 22"/>
            <p:cNvSpPr>
              <a:spLocks noChangeShapeType="1"/>
            </p:cNvSpPr>
            <p:nvPr/>
          </p:nvSpPr>
          <p:spPr bwMode="auto">
            <a:xfrm flipV="1">
              <a:off x="3216" y="3120"/>
              <a:ext cx="0" cy="288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1303" name="Line 23"/>
            <p:cNvSpPr>
              <a:spLocks noChangeShapeType="1"/>
            </p:cNvSpPr>
            <p:nvPr/>
          </p:nvSpPr>
          <p:spPr bwMode="auto">
            <a:xfrm flipV="1">
              <a:off x="5520" y="3120"/>
              <a:ext cx="0" cy="288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955416" name="Rectangle 24"/>
          <p:cNvSpPr>
            <a:spLocks noChangeArrowheads="1"/>
          </p:cNvSpPr>
          <p:nvPr/>
        </p:nvSpPr>
        <p:spPr bwMode="auto">
          <a:xfrm>
            <a:off x="3811588" y="762000"/>
            <a:ext cx="19566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99"/>
                </a:solidFill>
                <a:latin typeface="Cambria" pitchFamily="18" charset="0"/>
                <a:ea typeface="Cambria" pitchFamily="18" charset="0"/>
              </a:rPr>
              <a:t>BANK SYARIAH</a:t>
            </a:r>
          </a:p>
        </p:txBody>
      </p:sp>
      <p:sp>
        <p:nvSpPr>
          <p:cNvPr id="955417" name="Rectangle 25"/>
          <p:cNvSpPr>
            <a:spLocks noChangeArrowheads="1"/>
          </p:cNvSpPr>
          <p:nvPr/>
        </p:nvSpPr>
        <p:spPr bwMode="auto">
          <a:xfrm>
            <a:off x="3354392" y="6172200"/>
            <a:ext cx="28011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BANK KONVENSIONAL</a:t>
            </a:r>
          </a:p>
        </p:txBody>
      </p:sp>
      <p:sp>
        <p:nvSpPr>
          <p:cNvPr id="955418" name="Rectangle 26"/>
          <p:cNvSpPr>
            <a:spLocks noChangeArrowheads="1"/>
          </p:cNvSpPr>
          <p:nvPr/>
        </p:nvSpPr>
        <p:spPr bwMode="auto">
          <a:xfrm>
            <a:off x="1447803" y="1905000"/>
            <a:ext cx="3506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solidFill>
                  <a:srgbClr val="000099"/>
                </a:solidFill>
                <a:latin typeface="Cambria" pitchFamily="18" charset="0"/>
                <a:ea typeface="Cambria" pitchFamily="18" charset="0"/>
              </a:rPr>
              <a:t>Tergantung pendapatan / hasil yg diterima</a:t>
            </a:r>
          </a:p>
        </p:txBody>
      </p:sp>
      <p:sp>
        <p:nvSpPr>
          <p:cNvPr id="955419" name="Rectangle 27"/>
          <p:cNvSpPr>
            <a:spLocks noChangeArrowheads="1"/>
          </p:cNvSpPr>
          <p:nvPr/>
        </p:nvSpPr>
        <p:spPr bwMode="auto">
          <a:xfrm>
            <a:off x="1447800" y="5410200"/>
            <a:ext cx="3278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99"/>
                </a:solidFill>
                <a:latin typeface="Cambria" pitchFamily="18" charset="0"/>
                <a:ea typeface="Cambria" pitchFamily="18" charset="0"/>
              </a:rPr>
              <a:t>Membayar bunga deposito tetap </a:t>
            </a:r>
          </a:p>
        </p:txBody>
      </p:sp>
      <p:sp>
        <p:nvSpPr>
          <p:cNvPr id="955420" name="Rectangle 28"/>
          <p:cNvSpPr>
            <a:spLocks noChangeArrowheads="1"/>
          </p:cNvSpPr>
          <p:nvPr/>
        </p:nvSpPr>
        <p:spPr bwMode="auto">
          <a:xfrm>
            <a:off x="5411791" y="5410200"/>
            <a:ext cx="3278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99"/>
                </a:solidFill>
                <a:latin typeface="Cambria" pitchFamily="18" charset="0"/>
                <a:ea typeface="Cambria" pitchFamily="18" charset="0"/>
              </a:rPr>
              <a:t>Menerima bunga kredit tetap </a:t>
            </a:r>
          </a:p>
        </p:txBody>
      </p:sp>
      <p:sp>
        <p:nvSpPr>
          <p:cNvPr id="955421" name="Rectangle 29"/>
          <p:cNvSpPr>
            <a:spLocks noChangeArrowheads="1"/>
          </p:cNvSpPr>
          <p:nvPr/>
        </p:nvSpPr>
        <p:spPr bwMode="auto">
          <a:xfrm>
            <a:off x="1828803" y="1371600"/>
            <a:ext cx="2439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99"/>
                </a:solidFill>
                <a:latin typeface="Cambria" pitchFamily="18" charset="0"/>
                <a:ea typeface="Cambria" pitchFamily="18" charset="0"/>
              </a:rPr>
              <a:t>Pembayaran bagi hasil</a:t>
            </a: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6097590" y="1524003"/>
            <a:ext cx="2059952" cy="663575"/>
            <a:chOff x="3792" y="672"/>
            <a:chExt cx="1304" cy="418"/>
          </a:xfrm>
        </p:grpSpPr>
        <p:sp>
          <p:nvSpPr>
            <p:cNvPr id="11299" name="Rectangle 31"/>
            <p:cNvSpPr>
              <a:spLocks noChangeArrowheads="1"/>
            </p:cNvSpPr>
            <p:nvPr/>
          </p:nvSpPr>
          <p:spPr bwMode="auto">
            <a:xfrm>
              <a:off x="3792" y="672"/>
              <a:ext cx="130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99"/>
                  </a:solidFill>
                  <a:latin typeface="Cambria" pitchFamily="18" charset="0"/>
                  <a:ea typeface="Cambria" pitchFamily="18" charset="0"/>
                </a:rPr>
                <a:t>Menerima pendapatan</a:t>
              </a:r>
            </a:p>
          </p:txBody>
        </p:sp>
        <p:sp>
          <p:nvSpPr>
            <p:cNvPr id="11300" name="Rectangle 32"/>
            <p:cNvSpPr>
              <a:spLocks noChangeArrowheads="1"/>
            </p:cNvSpPr>
            <p:nvPr/>
          </p:nvSpPr>
          <p:spPr bwMode="auto">
            <a:xfrm>
              <a:off x="3792" y="896"/>
              <a:ext cx="110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1">
                  <a:solidFill>
                    <a:srgbClr val="000099"/>
                  </a:solidFill>
                  <a:latin typeface="Cambria" pitchFamily="18" charset="0"/>
                  <a:ea typeface="Cambria" pitchFamily="18" charset="0"/>
                </a:rPr>
                <a:t>Bagi hasil / Margin</a:t>
              </a:r>
            </a:p>
          </p:txBody>
        </p:sp>
      </p:grpSp>
      <p:sp>
        <p:nvSpPr>
          <p:cNvPr id="955425" name="Rectangle 33"/>
          <p:cNvSpPr>
            <a:spLocks noChangeArrowheads="1"/>
          </p:cNvSpPr>
          <p:nvPr/>
        </p:nvSpPr>
        <p:spPr bwMode="auto">
          <a:xfrm>
            <a:off x="1371600" y="5867406"/>
            <a:ext cx="3481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000099"/>
                </a:solidFill>
                <a:latin typeface="Cambria" pitchFamily="18" charset="0"/>
                <a:ea typeface="Cambria" pitchFamily="18" charset="0"/>
              </a:rPr>
              <a:t>Tidak ada pengaruh pendapatan yang diterima</a:t>
            </a:r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5945192" y="3429000"/>
            <a:ext cx="2058987" cy="762000"/>
            <a:chOff x="3696" y="1920"/>
            <a:chExt cx="1296" cy="480"/>
          </a:xfrm>
        </p:grpSpPr>
        <p:sp>
          <p:nvSpPr>
            <p:cNvPr id="11297" name="AutoShape 35"/>
            <p:cNvSpPr>
              <a:spLocks noChangeArrowheads="1"/>
            </p:cNvSpPr>
            <p:nvPr/>
          </p:nvSpPr>
          <p:spPr bwMode="auto">
            <a:xfrm>
              <a:off x="3696" y="1920"/>
              <a:ext cx="1296" cy="480"/>
            </a:xfrm>
            <a:prstGeom prst="rightArrow">
              <a:avLst>
                <a:gd name="adj1" fmla="val 50000"/>
                <a:gd name="adj2" fmla="val 675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1298" name="Rectangle 36"/>
            <p:cNvSpPr>
              <a:spLocks noChangeArrowheads="1"/>
            </p:cNvSpPr>
            <p:nvPr/>
          </p:nvSpPr>
          <p:spPr bwMode="auto">
            <a:xfrm>
              <a:off x="3696" y="2064"/>
              <a:ext cx="103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99"/>
                  </a:solidFill>
                  <a:latin typeface="Cambria" pitchFamily="18" charset="0"/>
                  <a:ea typeface="Cambria" pitchFamily="18" charset="0"/>
                </a:rPr>
                <a:t>Penyaluran dana</a:t>
              </a: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2349619" y="3512457"/>
            <a:ext cx="2058988" cy="685800"/>
            <a:chOff x="1296" y="1968"/>
            <a:chExt cx="1296" cy="432"/>
          </a:xfrm>
        </p:grpSpPr>
        <p:sp>
          <p:nvSpPr>
            <p:cNvPr id="11295" name="AutoShape 38"/>
            <p:cNvSpPr>
              <a:spLocks noChangeArrowheads="1"/>
            </p:cNvSpPr>
            <p:nvPr/>
          </p:nvSpPr>
          <p:spPr bwMode="auto">
            <a:xfrm>
              <a:off x="1296" y="1968"/>
              <a:ext cx="1296" cy="43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1296" name="Rectangle 39"/>
            <p:cNvSpPr>
              <a:spLocks noChangeArrowheads="1"/>
            </p:cNvSpPr>
            <p:nvPr/>
          </p:nvSpPr>
          <p:spPr bwMode="auto">
            <a:xfrm>
              <a:off x="1296" y="2064"/>
              <a:ext cx="124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99"/>
                  </a:solidFill>
                  <a:latin typeface="Cambria" pitchFamily="18" charset="0"/>
                  <a:ea typeface="Cambria" pitchFamily="18" charset="0"/>
                </a:rPr>
                <a:t>Penghimpunan dana</a:t>
              </a:r>
            </a:p>
          </p:txBody>
        </p:sp>
      </p:grpSp>
      <p:sp>
        <p:nvSpPr>
          <p:cNvPr id="955441" name="Rectangle 49"/>
          <p:cNvSpPr>
            <a:spLocks noChangeArrowheads="1"/>
          </p:cNvSpPr>
          <p:nvPr/>
        </p:nvSpPr>
        <p:spPr bwMode="auto">
          <a:xfrm>
            <a:off x="4192589" y="2286000"/>
            <a:ext cx="1784463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  <a:latin typeface="Cambria" pitchFamily="18" charset="0"/>
                <a:ea typeface="Cambria" pitchFamily="18" charset="0"/>
              </a:rPr>
              <a:t>Shahibul maal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55131"/>
            <a:ext cx="2310257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281423"/>
            <a:ext cx="1359607" cy="1214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78" y="2790855"/>
            <a:ext cx="1633538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955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55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955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955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"/>
                                        <p:tgtEl>
                                          <p:spTgt spid="95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5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5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55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55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955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55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55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75"/>
                                        <p:tgtEl>
                                          <p:spTgt spid="955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55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55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401" grpId="0" build="p" autoUpdateAnimBg="0"/>
      <p:bldP spid="955402" grpId="0" build="p" autoUpdateAnimBg="0"/>
      <p:bldP spid="955403" grpId="0" build="p" autoUpdateAnimBg="0"/>
      <p:bldP spid="955416" grpId="0" build="p" autoUpdateAnimBg="0"/>
      <p:bldP spid="955417" grpId="0" build="p" autoUpdateAnimBg="0"/>
      <p:bldP spid="955418" grpId="0" build="p" autoUpdateAnimBg="0"/>
      <p:bldP spid="955419" grpId="0" build="p" autoUpdateAnimBg="0"/>
      <p:bldP spid="955420" grpId="0" build="p" autoUpdateAnimBg="0"/>
      <p:bldP spid="955421" grpId="0" build="p" autoUpdateAnimBg="0"/>
      <p:bldP spid="955425" grpId="0" build="p" autoUpdateAnimBg="0"/>
      <p:bldP spid="95544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953" y="304800"/>
            <a:ext cx="8542565" cy="4889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solidFill>
                  <a:srgbClr val="333399"/>
                </a:solidFill>
                <a:latin typeface="Cambria" pitchFamily="18" charset="0"/>
                <a:ea typeface="Cambria" pitchFamily="18" charset="0"/>
              </a:rPr>
              <a:t>Alur</a:t>
            </a:r>
            <a:r>
              <a:rPr lang="en-US" b="1" dirty="0">
                <a:solidFill>
                  <a:srgbClr val="33339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>
                <a:solidFill>
                  <a:srgbClr val="333399"/>
                </a:solidFill>
                <a:latin typeface="Cambria" pitchFamily="18" charset="0"/>
                <a:ea typeface="Cambria" pitchFamily="18" charset="0"/>
              </a:rPr>
              <a:t>Operasional</a:t>
            </a:r>
            <a:r>
              <a:rPr lang="en-US" b="1" dirty="0">
                <a:solidFill>
                  <a:srgbClr val="333399"/>
                </a:solidFill>
                <a:latin typeface="Cambria" pitchFamily="18" charset="0"/>
                <a:ea typeface="Cambria" pitchFamily="18" charset="0"/>
              </a:rPr>
              <a:t> Bank </a:t>
            </a:r>
            <a:r>
              <a:rPr lang="en-US" b="1" dirty="0" err="1">
                <a:solidFill>
                  <a:srgbClr val="333399"/>
                </a:solidFill>
                <a:latin typeface="Cambria" pitchFamily="18" charset="0"/>
                <a:ea typeface="Cambria" pitchFamily="18" charset="0"/>
              </a:rPr>
              <a:t>Syariah</a:t>
            </a:r>
            <a:endParaRPr lang="en-US" b="1" dirty="0">
              <a:solidFill>
                <a:srgbClr val="333399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594600" y="6356350"/>
            <a:ext cx="2311400" cy="3651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/>
            </a:pPr>
            <a:fld id="{8B557CB1-6BC9-428E-83B1-E16D27F8DE17}" type="slidenum">
              <a:rPr lang="en-US">
                <a:latin typeface="Cambria" pitchFamily="18" charset="0"/>
                <a:ea typeface="Cambria" pitchFamily="18" charset="0"/>
              </a:rPr>
              <a:pPr>
                <a:defRPr/>
              </a:pPr>
              <a:t>7</a:t>
            </a:fld>
            <a:endParaRPr lang="en-US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66659" name="Rectangle 3"/>
          <p:cNvSpPr>
            <a:spLocks noChangeArrowheads="1"/>
          </p:cNvSpPr>
          <p:nvPr/>
        </p:nvSpPr>
        <p:spPr bwMode="auto">
          <a:xfrm>
            <a:off x="685801" y="3505200"/>
            <a:ext cx="2822575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mbria" pitchFamily="18" charset="0"/>
                <a:ea typeface="Cambria" pitchFamily="18" charset="0"/>
              </a:rPr>
              <a:t>Lainnya (modal dsb)</a:t>
            </a:r>
          </a:p>
        </p:txBody>
      </p:sp>
      <p:sp>
        <p:nvSpPr>
          <p:cNvPr id="966660" name="Rectangle 4"/>
          <p:cNvSpPr>
            <a:spLocks noChangeArrowheads="1"/>
          </p:cNvSpPr>
          <p:nvPr/>
        </p:nvSpPr>
        <p:spPr bwMode="auto">
          <a:xfrm rot="-5388300">
            <a:off x="3260728" y="2773334"/>
            <a:ext cx="2136775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mbria" pitchFamily="18" charset="0"/>
                <a:ea typeface="Cambria" pitchFamily="18" charset="0"/>
              </a:rPr>
              <a:t>POOLING DANA</a:t>
            </a:r>
          </a:p>
        </p:txBody>
      </p:sp>
      <p:sp>
        <p:nvSpPr>
          <p:cNvPr id="966661" name="Rectangle 5"/>
          <p:cNvSpPr>
            <a:spLocks noChangeArrowheads="1"/>
          </p:cNvSpPr>
          <p:nvPr/>
        </p:nvSpPr>
        <p:spPr bwMode="auto">
          <a:xfrm>
            <a:off x="4954591" y="2209800"/>
            <a:ext cx="2064989" cy="40011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mbria" pitchFamily="18" charset="0"/>
                <a:ea typeface="Cambria" pitchFamily="18" charset="0"/>
              </a:rPr>
              <a:t>Prinsip bagi hasil</a:t>
            </a:r>
          </a:p>
        </p:txBody>
      </p:sp>
      <p:sp>
        <p:nvSpPr>
          <p:cNvPr id="966662" name="Rectangle 6"/>
          <p:cNvSpPr>
            <a:spLocks noChangeArrowheads="1"/>
          </p:cNvSpPr>
          <p:nvPr/>
        </p:nvSpPr>
        <p:spPr bwMode="auto">
          <a:xfrm>
            <a:off x="4954591" y="3429000"/>
            <a:ext cx="2055812" cy="406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mbria" pitchFamily="18" charset="0"/>
                <a:ea typeface="Cambria" pitchFamily="18" charset="0"/>
              </a:rPr>
              <a:t>Prinsip jual beli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548563" y="2209800"/>
            <a:ext cx="1674812" cy="457200"/>
            <a:chOff x="4773" y="1248"/>
            <a:chExt cx="898" cy="432"/>
          </a:xfrm>
        </p:grpSpPr>
        <p:sp>
          <p:nvSpPr>
            <p:cNvPr id="15433" name="AutoShape 8"/>
            <p:cNvSpPr>
              <a:spLocks noChangeArrowheads="1"/>
            </p:cNvSpPr>
            <p:nvPr/>
          </p:nvSpPr>
          <p:spPr bwMode="auto">
            <a:xfrm>
              <a:off x="4773" y="1248"/>
              <a:ext cx="898" cy="432"/>
            </a:xfrm>
            <a:prstGeom prst="flowChartAlternateProcess">
              <a:avLst/>
            </a:prstGeom>
            <a:solidFill>
              <a:srgbClr val="00FFFF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5434" name="Rectangle 9"/>
            <p:cNvSpPr>
              <a:spLocks noChangeArrowheads="1"/>
            </p:cNvSpPr>
            <p:nvPr/>
          </p:nvSpPr>
          <p:spPr bwMode="auto">
            <a:xfrm>
              <a:off x="4773" y="1248"/>
              <a:ext cx="89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Cambria" pitchFamily="18" charset="0"/>
                  <a:ea typeface="Cambria" pitchFamily="18" charset="0"/>
                </a:rPr>
                <a:t>Bagi hasil/laba 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548563" y="3429000"/>
            <a:ext cx="1293812" cy="457200"/>
            <a:chOff x="4752" y="1824"/>
            <a:chExt cx="960" cy="288"/>
          </a:xfrm>
        </p:grpSpPr>
        <p:sp>
          <p:nvSpPr>
            <p:cNvPr id="15431" name="Oval 11"/>
            <p:cNvSpPr>
              <a:spLocks noChangeArrowheads="1"/>
            </p:cNvSpPr>
            <p:nvPr/>
          </p:nvSpPr>
          <p:spPr bwMode="auto">
            <a:xfrm>
              <a:off x="4752" y="1824"/>
              <a:ext cx="960" cy="28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5432" name="Rectangle 12"/>
            <p:cNvSpPr>
              <a:spLocks noChangeArrowheads="1"/>
            </p:cNvSpPr>
            <p:nvPr/>
          </p:nvSpPr>
          <p:spPr bwMode="auto">
            <a:xfrm>
              <a:off x="4916" y="1824"/>
              <a:ext cx="71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ambria" pitchFamily="18" charset="0"/>
                  <a:ea typeface="Cambria" pitchFamily="18" charset="0"/>
                </a:rPr>
                <a:t>Margin</a:t>
              </a:r>
            </a:p>
          </p:txBody>
        </p:sp>
      </p:grpSp>
      <p:sp>
        <p:nvSpPr>
          <p:cNvPr id="966669" name="Rectangle 13"/>
          <p:cNvSpPr>
            <a:spLocks noChangeArrowheads="1"/>
          </p:cNvSpPr>
          <p:nvPr/>
        </p:nvSpPr>
        <p:spPr bwMode="auto">
          <a:xfrm>
            <a:off x="609599" y="1752600"/>
            <a:ext cx="25934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Penghimpunan dana</a:t>
            </a:r>
          </a:p>
        </p:txBody>
      </p:sp>
      <p:sp>
        <p:nvSpPr>
          <p:cNvPr id="966670" name="Rectangle 14"/>
          <p:cNvSpPr>
            <a:spLocks noChangeArrowheads="1"/>
          </p:cNvSpPr>
          <p:nvPr/>
        </p:nvSpPr>
        <p:spPr bwMode="auto">
          <a:xfrm>
            <a:off x="4803778" y="1676400"/>
            <a:ext cx="21645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Penyaluran dana</a:t>
            </a:r>
          </a:p>
        </p:txBody>
      </p:sp>
      <p:sp>
        <p:nvSpPr>
          <p:cNvPr id="966671" name="Rectangle 15"/>
          <p:cNvSpPr>
            <a:spLocks noChangeArrowheads="1"/>
          </p:cNvSpPr>
          <p:nvPr/>
        </p:nvSpPr>
        <p:spPr bwMode="auto">
          <a:xfrm>
            <a:off x="7392991" y="1676400"/>
            <a:ext cx="14759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Pendapatan</a:t>
            </a:r>
          </a:p>
        </p:txBody>
      </p:sp>
      <p:sp>
        <p:nvSpPr>
          <p:cNvPr id="966672" name="Rectangle 16"/>
          <p:cNvSpPr>
            <a:spLocks noChangeArrowheads="1"/>
          </p:cNvSpPr>
          <p:nvPr/>
        </p:nvSpPr>
        <p:spPr bwMode="auto">
          <a:xfrm>
            <a:off x="533400" y="4572000"/>
            <a:ext cx="23771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CC0000"/>
                </a:solidFill>
                <a:latin typeface="Cambria" pitchFamily="18" charset="0"/>
                <a:ea typeface="Cambria" pitchFamily="18" charset="0"/>
              </a:rPr>
              <a:t>Laporan Laba Rugi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81000" y="5029203"/>
            <a:ext cx="3201988" cy="708025"/>
            <a:chOff x="240" y="2928"/>
            <a:chExt cx="2016" cy="446"/>
          </a:xfrm>
        </p:grpSpPr>
        <p:sp>
          <p:nvSpPr>
            <p:cNvPr id="15429" name="Rectangle 18"/>
            <p:cNvSpPr>
              <a:spLocks noChangeArrowheads="1"/>
            </p:cNvSpPr>
            <p:nvPr/>
          </p:nvSpPr>
          <p:spPr bwMode="auto">
            <a:xfrm>
              <a:off x="240" y="2928"/>
              <a:ext cx="1968" cy="43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5430" name="Rectangle 19"/>
            <p:cNvSpPr>
              <a:spLocks noChangeArrowheads="1"/>
            </p:cNvSpPr>
            <p:nvPr/>
          </p:nvSpPr>
          <p:spPr bwMode="auto">
            <a:xfrm>
              <a:off x="240" y="2928"/>
              <a:ext cx="201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</a:rPr>
                <a:t>Pendapatan Mdh Mutlaqah</a:t>
              </a:r>
            </a:p>
            <a:p>
              <a:r>
                <a:rPr lang="en-US" sz="2000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</a:rPr>
                <a:t>(Investasi Tidak Terikat)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81002" y="5791200"/>
            <a:ext cx="3127375" cy="762000"/>
            <a:chOff x="240" y="3408"/>
            <a:chExt cx="1968" cy="480"/>
          </a:xfrm>
        </p:grpSpPr>
        <p:sp>
          <p:nvSpPr>
            <p:cNvPr id="15427" name="Rectangle 21"/>
            <p:cNvSpPr>
              <a:spLocks noChangeArrowheads="1"/>
            </p:cNvSpPr>
            <p:nvPr/>
          </p:nvSpPr>
          <p:spPr bwMode="auto">
            <a:xfrm>
              <a:off x="240" y="3408"/>
              <a:ext cx="1968" cy="48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5428" name="Rectangle 22"/>
            <p:cNvSpPr>
              <a:spLocks noChangeArrowheads="1"/>
            </p:cNvSpPr>
            <p:nvPr/>
          </p:nvSpPr>
          <p:spPr bwMode="auto">
            <a:xfrm>
              <a:off x="288" y="3408"/>
              <a:ext cx="177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ambria" pitchFamily="18" charset="0"/>
                  <a:ea typeface="Cambria" pitchFamily="18" charset="0"/>
                </a:rPr>
                <a:t>Pendapatan berbasis imbalan </a:t>
              </a:r>
              <a:r>
                <a:rPr lang="en-US" sz="1600">
                  <a:latin typeface="Cambria" pitchFamily="18" charset="0"/>
                  <a:ea typeface="Cambria" pitchFamily="18" charset="0"/>
                </a:rPr>
                <a:t>(fee base income)</a:t>
              </a:r>
            </a:p>
          </p:txBody>
        </p:sp>
      </p:grpSp>
      <p:sp>
        <p:nvSpPr>
          <p:cNvPr id="966679" name="AutoShape 23"/>
          <p:cNvSpPr>
            <a:spLocks noChangeArrowheads="1"/>
          </p:cNvSpPr>
          <p:nvPr/>
        </p:nvSpPr>
        <p:spPr bwMode="auto">
          <a:xfrm>
            <a:off x="3582988" y="2438400"/>
            <a:ext cx="457200" cy="1371600"/>
          </a:xfrm>
          <a:prstGeom prst="rightArrow">
            <a:avLst>
              <a:gd name="adj1" fmla="val 46528"/>
              <a:gd name="adj2" fmla="val 71667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66680" name="Line 24"/>
          <p:cNvSpPr>
            <a:spLocks noChangeShapeType="1"/>
          </p:cNvSpPr>
          <p:nvPr/>
        </p:nvSpPr>
        <p:spPr bwMode="auto">
          <a:xfrm>
            <a:off x="4573591" y="2438400"/>
            <a:ext cx="376237" cy="0"/>
          </a:xfrm>
          <a:prstGeom prst="line">
            <a:avLst/>
          </a:prstGeom>
          <a:noFill/>
          <a:ln w="57150" cmpd="thinThick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id-ID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66681" name="Line 25"/>
          <p:cNvSpPr>
            <a:spLocks noChangeShapeType="1"/>
          </p:cNvSpPr>
          <p:nvPr/>
        </p:nvSpPr>
        <p:spPr bwMode="auto">
          <a:xfrm>
            <a:off x="4573591" y="3657600"/>
            <a:ext cx="376237" cy="0"/>
          </a:xfrm>
          <a:prstGeom prst="line">
            <a:avLst/>
          </a:prstGeom>
          <a:noFill/>
          <a:ln w="57150" cmpd="thinThick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id-ID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66682" name="Line 26"/>
          <p:cNvSpPr>
            <a:spLocks noChangeShapeType="1"/>
          </p:cNvSpPr>
          <p:nvPr/>
        </p:nvSpPr>
        <p:spPr bwMode="auto">
          <a:xfrm>
            <a:off x="7088188" y="2438400"/>
            <a:ext cx="460376" cy="0"/>
          </a:xfrm>
          <a:prstGeom prst="line">
            <a:avLst/>
          </a:prstGeom>
          <a:noFill/>
          <a:ln w="57150" cmpd="thinThick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id-ID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66683" name="Line 27"/>
          <p:cNvSpPr>
            <a:spLocks noChangeShapeType="1"/>
          </p:cNvSpPr>
          <p:nvPr/>
        </p:nvSpPr>
        <p:spPr bwMode="auto">
          <a:xfrm>
            <a:off x="7088188" y="3657600"/>
            <a:ext cx="460376" cy="0"/>
          </a:xfrm>
          <a:prstGeom prst="line">
            <a:avLst/>
          </a:prstGeom>
          <a:noFill/>
          <a:ln w="57150" cmpd="thinThick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id-ID"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8080375" y="2590800"/>
            <a:ext cx="1450976" cy="2362200"/>
            <a:chOff x="5088" y="1488"/>
            <a:chExt cx="914" cy="1296"/>
          </a:xfrm>
        </p:grpSpPr>
        <p:sp>
          <p:nvSpPr>
            <p:cNvPr id="15424" name="Line 29"/>
            <p:cNvSpPr>
              <a:spLocks noChangeShapeType="1"/>
            </p:cNvSpPr>
            <p:nvPr/>
          </p:nvSpPr>
          <p:spPr bwMode="auto">
            <a:xfrm>
              <a:off x="5808" y="1488"/>
              <a:ext cx="19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5425" name="Line 30"/>
            <p:cNvSpPr>
              <a:spLocks noChangeShapeType="1"/>
            </p:cNvSpPr>
            <p:nvPr/>
          </p:nvSpPr>
          <p:spPr bwMode="auto">
            <a:xfrm flipH="1">
              <a:off x="6000" y="1488"/>
              <a:ext cx="2" cy="12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5426" name="Line 31"/>
            <p:cNvSpPr>
              <a:spLocks noChangeShapeType="1"/>
            </p:cNvSpPr>
            <p:nvPr/>
          </p:nvSpPr>
          <p:spPr bwMode="auto">
            <a:xfrm flipH="1">
              <a:off x="5088" y="2784"/>
              <a:ext cx="91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8080375" y="3886200"/>
            <a:ext cx="381000" cy="457200"/>
            <a:chOff x="5088" y="2160"/>
            <a:chExt cx="240" cy="384"/>
          </a:xfrm>
        </p:grpSpPr>
        <p:sp>
          <p:nvSpPr>
            <p:cNvPr id="15422" name="Line 33"/>
            <p:cNvSpPr>
              <a:spLocks noChangeShapeType="1"/>
            </p:cNvSpPr>
            <p:nvPr/>
          </p:nvSpPr>
          <p:spPr bwMode="auto">
            <a:xfrm>
              <a:off x="5328" y="2160"/>
              <a:ext cx="0" cy="3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5423" name="Line 34"/>
            <p:cNvSpPr>
              <a:spLocks noChangeShapeType="1"/>
            </p:cNvSpPr>
            <p:nvPr/>
          </p:nvSpPr>
          <p:spPr bwMode="auto">
            <a:xfrm flipH="1">
              <a:off x="5088" y="2544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966691" name="Rectangle 35"/>
          <p:cNvSpPr>
            <a:spLocks noChangeArrowheads="1"/>
          </p:cNvSpPr>
          <p:nvPr/>
        </p:nvSpPr>
        <p:spPr bwMode="auto">
          <a:xfrm>
            <a:off x="685801" y="2743204"/>
            <a:ext cx="2822575" cy="707886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Cambria" pitchFamily="18" charset="0"/>
                <a:ea typeface="Cambria" pitchFamily="18" charset="0"/>
              </a:rPr>
              <a:t>Mudharabah Mutlaqah</a:t>
            </a:r>
          </a:p>
          <a:p>
            <a:r>
              <a:rPr lang="en-US" sz="2000">
                <a:solidFill>
                  <a:srgbClr val="CC0000"/>
                </a:solidFill>
                <a:latin typeface="Cambria" pitchFamily="18" charset="0"/>
                <a:ea typeface="Cambria" pitchFamily="18" charset="0"/>
              </a:rPr>
              <a:t>(Investasi Tdk Terikat)</a:t>
            </a: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457202" y="3048000"/>
            <a:ext cx="4116388" cy="1295400"/>
            <a:chOff x="288" y="1680"/>
            <a:chExt cx="2592" cy="816"/>
          </a:xfrm>
        </p:grpSpPr>
        <p:sp>
          <p:nvSpPr>
            <p:cNvPr id="15419" name="Line 37"/>
            <p:cNvSpPr>
              <a:spLocks noChangeShapeType="1"/>
            </p:cNvSpPr>
            <p:nvPr/>
          </p:nvSpPr>
          <p:spPr bwMode="auto">
            <a:xfrm flipH="1">
              <a:off x="288" y="2496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5420" name="Line 38"/>
            <p:cNvSpPr>
              <a:spLocks noChangeShapeType="1"/>
            </p:cNvSpPr>
            <p:nvPr/>
          </p:nvSpPr>
          <p:spPr bwMode="auto">
            <a:xfrm flipV="1">
              <a:off x="288" y="1680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5421" name="Line 39"/>
            <p:cNvSpPr>
              <a:spLocks noChangeShapeType="1"/>
            </p:cNvSpPr>
            <p:nvPr/>
          </p:nvSpPr>
          <p:spPr bwMode="auto">
            <a:xfrm>
              <a:off x="288" y="168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3508375" y="4800600"/>
            <a:ext cx="1065214" cy="685800"/>
            <a:chOff x="2208" y="2784"/>
            <a:chExt cx="672" cy="432"/>
          </a:xfrm>
        </p:grpSpPr>
        <p:sp>
          <p:nvSpPr>
            <p:cNvPr id="15416" name="Line 41"/>
            <p:cNvSpPr>
              <a:spLocks noChangeShapeType="1"/>
            </p:cNvSpPr>
            <p:nvPr/>
          </p:nvSpPr>
          <p:spPr bwMode="auto">
            <a:xfrm>
              <a:off x="2400" y="278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5417" name="Line 42"/>
            <p:cNvSpPr>
              <a:spLocks noChangeShapeType="1"/>
            </p:cNvSpPr>
            <p:nvPr/>
          </p:nvSpPr>
          <p:spPr bwMode="auto">
            <a:xfrm>
              <a:off x="2400" y="2784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5418" name="Line 43"/>
            <p:cNvSpPr>
              <a:spLocks noChangeShapeType="1"/>
            </p:cNvSpPr>
            <p:nvPr/>
          </p:nvSpPr>
          <p:spPr bwMode="auto">
            <a:xfrm flipH="1">
              <a:off x="2208" y="321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573591" y="5562600"/>
            <a:ext cx="5030785" cy="457200"/>
            <a:chOff x="2880" y="3264"/>
            <a:chExt cx="3168" cy="288"/>
          </a:xfrm>
        </p:grpSpPr>
        <p:sp>
          <p:nvSpPr>
            <p:cNvPr id="15414" name="Rectangle 45"/>
            <p:cNvSpPr>
              <a:spLocks noChangeArrowheads="1"/>
            </p:cNvSpPr>
            <p:nvPr/>
          </p:nvSpPr>
          <p:spPr bwMode="auto">
            <a:xfrm>
              <a:off x="2880" y="3264"/>
              <a:ext cx="3168" cy="28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5415" name="Rectangle 46"/>
            <p:cNvSpPr>
              <a:spLocks noChangeArrowheads="1"/>
            </p:cNvSpPr>
            <p:nvPr/>
          </p:nvSpPr>
          <p:spPr bwMode="auto">
            <a:xfrm>
              <a:off x="2880" y="3264"/>
              <a:ext cx="305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</a:rPr>
                <a:t>Agen : Mdh Muqayyadah / investasi terikat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4573591" y="6096000"/>
            <a:ext cx="5030787" cy="457200"/>
            <a:chOff x="2880" y="3600"/>
            <a:chExt cx="3168" cy="288"/>
          </a:xfrm>
        </p:grpSpPr>
        <p:sp>
          <p:nvSpPr>
            <p:cNvPr id="15412" name="Rectangle 48"/>
            <p:cNvSpPr>
              <a:spLocks noChangeArrowheads="1"/>
            </p:cNvSpPr>
            <p:nvPr/>
          </p:nvSpPr>
          <p:spPr bwMode="auto">
            <a:xfrm>
              <a:off x="2880" y="3600"/>
              <a:ext cx="3168" cy="28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5413" name="Rectangle 49"/>
            <p:cNvSpPr>
              <a:spLocks noChangeArrowheads="1"/>
            </p:cNvSpPr>
            <p:nvPr/>
          </p:nvSpPr>
          <p:spPr bwMode="auto">
            <a:xfrm>
              <a:off x="2880" y="3600"/>
              <a:ext cx="273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ambria" pitchFamily="18" charset="0"/>
                  <a:ea typeface="Cambria" pitchFamily="18" charset="0"/>
                </a:rPr>
                <a:t>Jasa keuangan: wakalah, kafalah, sharf</a:t>
              </a:r>
            </a:p>
          </p:txBody>
        </p:sp>
      </p:grpSp>
      <p:sp>
        <p:nvSpPr>
          <p:cNvPr id="966706" name="Line 50"/>
          <p:cNvSpPr>
            <a:spLocks noChangeShapeType="1"/>
          </p:cNvSpPr>
          <p:nvPr/>
        </p:nvSpPr>
        <p:spPr bwMode="auto">
          <a:xfrm flipH="1">
            <a:off x="3508379" y="5943600"/>
            <a:ext cx="987425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id-ID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66707" name="Line 51"/>
          <p:cNvSpPr>
            <a:spLocks noChangeShapeType="1"/>
          </p:cNvSpPr>
          <p:nvPr/>
        </p:nvSpPr>
        <p:spPr bwMode="auto">
          <a:xfrm flipH="1">
            <a:off x="3508379" y="6324600"/>
            <a:ext cx="987425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id-ID"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4649791" y="4114800"/>
            <a:ext cx="3376612" cy="1143000"/>
            <a:chOff x="2930" y="2256"/>
            <a:chExt cx="2127" cy="720"/>
          </a:xfrm>
        </p:grpSpPr>
        <p:sp>
          <p:nvSpPr>
            <p:cNvPr id="15409" name="AutoShape 53"/>
            <p:cNvSpPr>
              <a:spLocks noChangeArrowheads="1"/>
            </p:cNvSpPr>
            <p:nvPr/>
          </p:nvSpPr>
          <p:spPr bwMode="auto">
            <a:xfrm>
              <a:off x="2930" y="2256"/>
              <a:ext cx="2127" cy="720"/>
            </a:xfrm>
            <a:prstGeom prst="flowChartMagneticDisk">
              <a:avLst/>
            </a:prstGeom>
            <a:solidFill>
              <a:srgbClr val="00FFFF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d-ID">
                <a:solidFill>
                  <a:srgbClr val="CC0000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5410" name="Rectangle 54"/>
            <p:cNvSpPr>
              <a:spLocks noChangeArrowheads="1"/>
            </p:cNvSpPr>
            <p:nvPr/>
          </p:nvSpPr>
          <p:spPr bwMode="auto">
            <a:xfrm>
              <a:off x="3648" y="2256"/>
              <a:ext cx="48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ambria" pitchFamily="18" charset="0"/>
                  <a:ea typeface="Cambria" pitchFamily="18" charset="0"/>
                </a:rPr>
                <a:t>Tabel</a:t>
              </a:r>
            </a:p>
          </p:txBody>
        </p:sp>
        <p:sp>
          <p:nvSpPr>
            <p:cNvPr id="15411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3024" y="2496"/>
              <a:ext cx="1938" cy="372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d-ID" b="1" kern="10" dirty="0"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000000"/>
                  </a:solidFill>
                  <a:latin typeface="Cambria" pitchFamily="18" charset="0"/>
                  <a:ea typeface="Cambria" pitchFamily="18" charset="0"/>
                  <a:cs typeface="Times New Roman"/>
                </a:rPr>
                <a:t>BAGI HASIL</a:t>
              </a:r>
            </a:p>
          </p:txBody>
        </p:sp>
      </p:grpSp>
      <p:sp>
        <p:nvSpPr>
          <p:cNvPr id="966712" name="Rectangle 56"/>
          <p:cNvSpPr>
            <a:spLocks noChangeArrowheads="1"/>
          </p:cNvSpPr>
          <p:nvPr/>
        </p:nvSpPr>
        <p:spPr bwMode="auto">
          <a:xfrm>
            <a:off x="685801" y="2286000"/>
            <a:ext cx="2822575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mbria" pitchFamily="18" charset="0"/>
                <a:ea typeface="Cambria" pitchFamily="18" charset="0"/>
              </a:rPr>
              <a:t>Wadiah yad dhamanah</a:t>
            </a:r>
          </a:p>
        </p:txBody>
      </p: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8780463" y="898529"/>
            <a:ext cx="825500" cy="1016000"/>
            <a:chOff x="5529" y="240"/>
            <a:chExt cx="520" cy="640"/>
          </a:xfrm>
        </p:grpSpPr>
        <p:sp>
          <p:nvSpPr>
            <p:cNvPr id="15407" name="AutoShape 58"/>
            <p:cNvSpPr>
              <a:spLocks noChangeArrowheads="1"/>
            </p:cNvSpPr>
            <p:nvPr/>
          </p:nvSpPr>
          <p:spPr bwMode="auto">
            <a:xfrm>
              <a:off x="5529" y="240"/>
              <a:ext cx="520" cy="624"/>
            </a:xfrm>
            <a:prstGeom prst="flowChartMagneticDisk">
              <a:avLst/>
            </a:prstGeom>
            <a:solidFill>
              <a:srgbClr val="FFFF00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5408" name="Rectangle 59"/>
            <p:cNvSpPr>
              <a:spLocks noChangeArrowheads="1"/>
            </p:cNvSpPr>
            <p:nvPr/>
          </p:nvSpPr>
          <p:spPr bwMode="auto">
            <a:xfrm>
              <a:off x="5576" y="240"/>
              <a:ext cx="473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 err="1">
                  <a:latin typeface="Cambria" pitchFamily="18" charset="0"/>
                  <a:ea typeface="Cambria" pitchFamily="18" charset="0"/>
                </a:rPr>
                <a:t>Tabel</a:t>
              </a:r>
              <a:r>
                <a:rPr lang="en-US" sz="2000" dirty="0"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2000" dirty="0" err="1">
                  <a:latin typeface="Cambria" pitchFamily="18" charset="0"/>
                  <a:ea typeface="Cambria" pitchFamily="18" charset="0"/>
                </a:rPr>
                <a:t>Bagi</a:t>
              </a:r>
              <a:r>
                <a:rPr lang="en-US" sz="2000" dirty="0"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2000" dirty="0" err="1">
                  <a:latin typeface="Cambria" pitchFamily="18" charset="0"/>
                  <a:ea typeface="Cambria" pitchFamily="18" charset="0"/>
                </a:rPr>
                <a:t>hasil</a:t>
              </a:r>
              <a:endParaRPr lang="en-US" sz="2000" dirty="0">
                <a:latin typeface="Cambria" pitchFamily="18" charset="0"/>
                <a:ea typeface="Cambria" pitchFamily="18" charset="0"/>
              </a:endParaRPr>
            </a:p>
          </p:txBody>
        </p:sp>
      </p:grpSp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6678618" y="1066800"/>
            <a:ext cx="1335119" cy="457200"/>
            <a:chOff x="4206" y="432"/>
            <a:chExt cx="840" cy="288"/>
          </a:xfrm>
        </p:grpSpPr>
        <p:sp>
          <p:nvSpPr>
            <p:cNvPr id="15405" name="AutoShape 61"/>
            <p:cNvSpPr>
              <a:spLocks noChangeArrowheads="1"/>
            </p:cNvSpPr>
            <p:nvPr/>
          </p:nvSpPr>
          <p:spPr bwMode="auto">
            <a:xfrm>
              <a:off x="4206" y="432"/>
              <a:ext cx="803" cy="288"/>
            </a:xfrm>
            <a:prstGeom prst="flowChartAlternateProcess">
              <a:avLst/>
            </a:prstGeom>
            <a:solidFill>
              <a:srgbClr val="FFFF00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5406" name="Rectangle 62"/>
            <p:cNvSpPr>
              <a:spLocks noChangeArrowheads="1"/>
            </p:cNvSpPr>
            <p:nvPr/>
          </p:nvSpPr>
          <p:spPr bwMode="auto">
            <a:xfrm>
              <a:off x="4253" y="432"/>
              <a:ext cx="7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err="1">
                  <a:latin typeface="Cambria" pitchFamily="18" charset="0"/>
                  <a:ea typeface="Cambria" pitchFamily="18" charset="0"/>
                </a:rPr>
                <a:t>Mudharib</a:t>
              </a:r>
              <a:endParaRPr lang="en-US" sz="2000" dirty="0"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966719" name="Line 63"/>
          <p:cNvSpPr>
            <a:spLocks noChangeShapeType="1"/>
          </p:cNvSpPr>
          <p:nvPr/>
        </p:nvSpPr>
        <p:spPr bwMode="auto">
          <a:xfrm flipH="1">
            <a:off x="7954963" y="1295400"/>
            <a:ext cx="8255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miter lim="800000"/>
            <a:headEnd type="triangle" w="med" len="med"/>
            <a:tailEnd/>
          </a:ln>
        </p:spPr>
        <p:txBody>
          <a:bodyPr wrap="none"/>
          <a:lstStyle/>
          <a:p>
            <a:endParaRPr lang="id-ID"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15" name="Group 64"/>
          <p:cNvGrpSpPr>
            <a:grpSpLocks/>
          </p:cNvGrpSpPr>
          <p:nvPr/>
        </p:nvGrpSpPr>
        <p:grpSpPr bwMode="auto">
          <a:xfrm>
            <a:off x="9223375" y="1752600"/>
            <a:ext cx="300038" cy="609600"/>
            <a:chOff x="5671" y="864"/>
            <a:chExt cx="189" cy="528"/>
          </a:xfrm>
        </p:grpSpPr>
        <p:sp>
          <p:nvSpPr>
            <p:cNvPr id="15403" name="Line 65"/>
            <p:cNvSpPr>
              <a:spLocks noChangeShapeType="1"/>
            </p:cNvSpPr>
            <p:nvPr/>
          </p:nvSpPr>
          <p:spPr bwMode="auto">
            <a:xfrm>
              <a:off x="5860" y="864"/>
              <a:ext cx="0" cy="528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5404" name="Line 66"/>
            <p:cNvSpPr>
              <a:spLocks noChangeShapeType="1"/>
            </p:cNvSpPr>
            <p:nvPr/>
          </p:nvSpPr>
          <p:spPr bwMode="auto">
            <a:xfrm flipH="1">
              <a:off x="5671" y="1392"/>
              <a:ext cx="189" cy="0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966723" name="Rectangle 67"/>
          <p:cNvSpPr>
            <a:spLocks noChangeArrowheads="1"/>
          </p:cNvSpPr>
          <p:nvPr/>
        </p:nvSpPr>
        <p:spPr bwMode="auto">
          <a:xfrm>
            <a:off x="4954591" y="2819400"/>
            <a:ext cx="2055812" cy="400050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>
                <a:latin typeface="Cambria" pitchFamily="18" charset="0"/>
                <a:ea typeface="Cambria" pitchFamily="18" charset="0"/>
              </a:rPr>
              <a:t>Prinsip Ujroh </a:t>
            </a:r>
          </a:p>
        </p:txBody>
      </p:sp>
      <p:sp>
        <p:nvSpPr>
          <p:cNvPr id="966724" name="Rectangle 68"/>
          <p:cNvSpPr>
            <a:spLocks noChangeArrowheads="1"/>
          </p:cNvSpPr>
          <p:nvPr/>
        </p:nvSpPr>
        <p:spPr bwMode="auto">
          <a:xfrm>
            <a:off x="7548563" y="2819400"/>
            <a:ext cx="1674812" cy="400050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>
                <a:latin typeface="Cambria" pitchFamily="18" charset="0"/>
                <a:ea typeface="Cambria" pitchFamily="18" charset="0"/>
              </a:rPr>
              <a:t>Sewa</a:t>
            </a:r>
          </a:p>
        </p:txBody>
      </p:sp>
      <p:sp>
        <p:nvSpPr>
          <p:cNvPr id="966725" name="Line 69"/>
          <p:cNvSpPr>
            <a:spLocks noChangeShapeType="1"/>
          </p:cNvSpPr>
          <p:nvPr/>
        </p:nvSpPr>
        <p:spPr bwMode="auto">
          <a:xfrm>
            <a:off x="4573591" y="3048000"/>
            <a:ext cx="376237" cy="0"/>
          </a:xfrm>
          <a:prstGeom prst="line">
            <a:avLst/>
          </a:prstGeom>
          <a:noFill/>
          <a:ln w="57150" cmpd="thinThick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id-ID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66726" name="Line 70"/>
          <p:cNvSpPr>
            <a:spLocks noChangeShapeType="1"/>
          </p:cNvSpPr>
          <p:nvPr/>
        </p:nvSpPr>
        <p:spPr bwMode="auto">
          <a:xfrm>
            <a:off x="7088188" y="3048000"/>
            <a:ext cx="460376" cy="0"/>
          </a:xfrm>
          <a:prstGeom prst="line">
            <a:avLst/>
          </a:prstGeom>
          <a:noFill/>
          <a:ln w="57150" cmpd="thinThick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id-ID"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8080375" y="3276600"/>
            <a:ext cx="990600" cy="1371600"/>
            <a:chOff x="5424" y="1824"/>
            <a:chExt cx="288" cy="816"/>
          </a:xfrm>
        </p:grpSpPr>
        <p:sp>
          <p:nvSpPr>
            <p:cNvPr id="15401" name="Line 72"/>
            <p:cNvSpPr>
              <a:spLocks noChangeShapeType="1"/>
            </p:cNvSpPr>
            <p:nvPr/>
          </p:nvSpPr>
          <p:spPr bwMode="auto">
            <a:xfrm>
              <a:off x="5712" y="1824"/>
              <a:ext cx="0" cy="816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5402" name="Line 73"/>
            <p:cNvSpPr>
              <a:spLocks noChangeShapeType="1"/>
            </p:cNvSpPr>
            <p:nvPr/>
          </p:nvSpPr>
          <p:spPr bwMode="auto">
            <a:xfrm flipH="1">
              <a:off x="5424" y="2640"/>
              <a:ext cx="288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96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966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6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6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66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966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966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966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"/>
                                        <p:tgtEl>
                                          <p:spTgt spid="966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6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6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966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6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66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66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66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66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500"/>
                                        <p:tgtEl>
                                          <p:spTgt spid="966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66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66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500"/>
                                        <p:tgtEl>
                                          <p:spTgt spid="966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6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6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4" dur="500"/>
                                        <p:tgtEl>
                                          <p:spTgt spid="966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6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6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75"/>
                                        <p:tgtEl>
                                          <p:spTgt spid="966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966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66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966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966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58" grpId="0" build="p" autoUpdateAnimBg="0"/>
      <p:bldP spid="966659" grpId="0" animBg="1" autoUpdateAnimBg="0"/>
      <p:bldP spid="966660" grpId="0" animBg="1" autoUpdateAnimBg="0"/>
      <p:bldP spid="966661" grpId="0" animBg="1" autoUpdateAnimBg="0"/>
      <p:bldP spid="966662" grpId="0" animBg="1" autoUpdateAnimBg="0"/>
      <p:bldP spid="966669" grpId="0" build="p" autoUpdateAnimBg="0"/>
      <p:bldP spid="966670" grpId="0" build="p" autoUpdateAnimBg="0"/>
      <p:bldP spid="966671" grpId="0" build="p" autoUpdateAnimBg="0"/>
      <p:bldP spid="966672" grpId="0" build="p" autoUpdateAnimBg="0"/>
      <p:bldP spid="966679" grpId="0" animBg="1"/>
      <p:bldP spid="966680" grpId="0" animBg="1"/>
      <p:bldP spid="966681" grpId="0" animBg="1"/>
      <p:bldP spid="966682" grpId="0" animBg="1"/>
      <p:bldP spid="966683" grpId="0" animBg="1"/>
      <p:bldP spid="966691" grpId="0" animBg="1" autoUpdateAnimBg="0"/>
      <p:bldP spid="966706" grpId="0" animBg="1"/>
      <p:bldP spid="966707" grpId="0" animBg="1"/>
      <p:bldP spid="966712" grpId="0" animBg="1" autoUpdateAnimBg="0"/>
      <p:bldP spid="966719" grpId="0" animBg="1"/>
      <p:bldP spid="966723" grpId="0" animBg="1" autoUpdateAnimBg="0"/>
      <p:bldP spid="966724" grpId="0" animBg="1" autoUpdateAnimBg="0"/>
      <p:bldP spid="966725" grpId="0" animBg="1"/>
      <p:bldP spid="9667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924800" cy="609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FUNGSI BANK SYARIAH</a:t>
            </a:r>
          </a:p>
        </p:txBody>
      </p:sp>
      <p:sp>
        <p:nvSpPr>
          <p:cNvPr id="4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594600" y="6356350"/>
            <a:ext cx="2311400" cy="3651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/>
            </a:pPr>
            <a:fld id="{1DF9A9A7-2425-498E-B4F9-95AC0982F52F}" type="slidenum">
              <a:rPr lang="en-US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pPr>
                <a:defRPr/>
              </a:pPr>
              <a:t>8</a:t>
            </a:fld>
            <a:endParaRPr lang="en-US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76400" y="1447800"/>
            <a:ext cx="2668588" cy="1066800"/>
            <a:chOff x="912" y="720"/>
            <a:chExt cx="1680" cy="672"/>
          </a:xfrm>
        </p:grpSpPr>
        <p:sp>
          <p:nvSpPr>
            <p:cNvPr id="14378" name="Rectangle 4"/>
            <p:cNvSpPr>
              <a:spLocks noChangeArrowheads="1"/>
            </p:cNvSpPr>
            <p:nvPr/>
          </p:nvSpPr>
          <p:spPr bwMode="auto">
            <a:xfrm>
              <a:off x="912" y="720"/>
              <a:ext cx="1680" cy="6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4379" name="Rectangle 5"/>
            <p:cNvSpPr>
              <a:spLocks noChangeArrowheads="1"/>
            </p:cNvSpPr>
            <p:nvPr/>
          </p:nvSpPr>
          <p:spPr bwMode="auto">
            <a:xfrm>
              <a:off x="1056" y="864"/>
              <a:ext cx="1536" cy="44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MANAGER INVESTASI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78387" y="1447800"/>
            <a:ext cx="4876801" cy="1066800"/>
            <a:chOff x="2928" y="720"/>
            <a:chExt cx="3071" cy="672"/>
          </a:xfrm>
        </p:grpSpPr>
        <p:sp>
          <p:nvSpPr>
            <p:cNvPr id="14376" name="Rectangle 7"/>
            <p:cNvSpPr>
              <a:spLocks noChangeArrowheads="1"/>
            </p:cNvSpPr>
            <p:nvPr/>
          </p:nvSpPr>
          <p:spPr bwMode="auto">
            <a:xfrm>
              <a:off x="2928" y="720"/>
              <a:ext cx="3071" cy="6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4377" name="Rectangle 8"/>
            <p:cNvSpPr>
              <a:spLocks noChangeArrowheads="1"/>
            </p:cNvSpPr>
            <p:nvPr/>
          </p:nvSpPr>
          <p:spPr bwMode="auto">
            <a:xfrm>
              <a:off x="2976" y="768"/>
              <a:ext cx="2974" cy="58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Penghimpunan dana :</a:t>
              </a:r>
            </a:p>
            <a:p>
              <a:pPr>
                <a:buFont typeface="Wingdings" pitchFamily="2" charset="2"/>
                <a:buChar char="ü"/>
                <a:defRPr/>
              </a:pPr>
              <a:r>
                <a:rPr lang="en-US" sz="180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Prinsip wadiah</a:t>
              </a:r>
            </a:p>
            <a:p>
              <a:pPr>
                <a:buFont typeface="Wingdings" pitchFamily="2" charset="2"/>
                <a:buChar char="ü"/>
                <a:defRPr/>
              </a:pPr>
              <a:r>
                <a:rPr lang="en-US" sz="180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Prinsip mudharabah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676400" y="2667000"/>
            <a:ext cx="2668588" cy="1143000"/>
            <a:chOff x="912" y="1488"/>
            <a:chExt cx="1680" cy="720"/>
          </a:xfrm>
        </p:grpSpPr>
        <p:sp>
          <p:nvSpPr>
            <p:cNvPr id="14374" name="Rectangle 10"/>
            <p:cNvSpPr>
              <a:spLocks noChangeArrowheads="1"/>
            </p:cNvSpPr>
            <p:nvPr/>
          </p:nvSpPr>
          <p:spPr bwMode="auto">
            <a:xfrm>
              <a:off x="912" y="1488"/>
              <a:ext cx="168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4375" name="Rectangle 11"/>
            <p:cNvSpPr>
              <a:spLocks noChangeArrowheads="1"/>
            </p:cNvSpPr>
            <p:nvPr/>
          </p:nvSpPr>
          <p:spPr bwMode="auto">
            <a:xfrm>
              <a:off x="1104" y="1680"/>
              <a:ext cx="876" cy="25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INVESTOR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878387" y="2667003"/>
            <a:ext cx="4876801" cy="1143000"/>
            <a:chOff x="2928" y="1488"/>
            <a:chExt cx="3071" cy="720"/>
          </a:xfrm>
        </p:grpSpPr>
        <p:sp>
          <p:nvSpPr>
            <p:cNvPr id="14372" name="Rectangle 13"/>
            <p:cNvSpPr>
              <a:spLocks noChangeArrowheads="1"/>
            </p:cNvSpPr>
            <p:nvPr/>
          </p:nvSpPr>
          <p:spPr bwMode="auto">
            <a:xfrm>
              <a:off x="2928" y="1488"/>
              <a:ext cx="3071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4373" name="Rectangle 14"/>
            <p:cNvSpPr>
              <a:spLocks noChangeArrowheads="1"/>
            </p:cNvSpPr>
            <p:nvPr/>
          </p:nvSpPr>
          <p:spPr bwMode="auto">
            <a:xfrm>
              <a:off x="3004" y="1584"/>
              <a:ext cx="2946" cy="54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Penyaluran</a:t>
              </a:r>
              <a:r>
                <a:rPr lang="en-US" sz="18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dana</a:t>
              </a:r>
              <a:endParaRPr lang="en-US" sz="18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en-US" sz="16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Prinsip</a:t>
              </a:r>
              <a:r>
                <a:rPr lang="en-US" sz="16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jual</a:t>
              </a:r>
              <a:r>
                <a:rPr lang="en-US" sz="16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beli</a:t>
              </a:r>
              <a:r>
                <a:rPr lang="en-US" sz="16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 (</a:t>
              </a:r>
              <a:r>
                <a:rPr lang="en-US" sz="16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murabahah</a:t>
              </a:r>
              <a:r>
                <a:rPr lang="en-US" sz="16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salam</a:t>
              </a:r>
              <a:r>
                <a:rPr lang="en-US" sz="16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istishna</a:t>
              </a:r>
              <a:r>
                <a:rPr lang="en-US" sz="16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dsb</a:t>
              </a:r>
              <a:r>
                <a:rPr lang="en-US" sz="16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)</a:t>
              </a:r>
            </a:p>
            <a:p>
              <a:pPr>
                <a:buFont typeface="Wingdings" pitchFamily="2" charset="2"/>
                <a:buChar char="ü"/>
                <a:defRPr/>
              </a:pPr>
              <a:r>
                <a:rPr lang="en-US" sz="16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Prinsip</a:t>
              </a:r>
              <a:r>
                <a:rPr lang="en-US" sz="16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bagi</a:t>
              </a:r>
              <a:r>
                <a:rPr lang="en-US" sz="16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hasil</a:t>
              </a:r>
              <a:r>
                <a:rPr lang="en-US" sz="16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 (</a:t>
              </a:r>
              <a:r>
                <a:rPr lang="en-US" sz="16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mudharabah</a:t>
              </a:r>
              <a:r>
                <a:rPr lang="en-US" sz="16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musyarakah</a:t>
              </a:r>
              <a:r>
                <a:rPr lang="en-US" sz="16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)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676400" y="3962400"/>
            <a:ext cx="2668588" cy="990600"/>
            <a:chOff x="912" y="2304"/>
            <a:chExt cx="1680" cy="624"/>
          </a:xfrm>
        </p:grpSpPr>
        <p:sp>
          <p:nvSpPr>
            <p:cNvPr id="14370" name="Rectangle 16"/>
            <p:cNvSpPr>
              <a:spLocks noChangeArrowheads="1"/>
            </p:cNvSpPr>
            <p:nvPr/>
          </p:nvSpPr>
          <p:spPr bwMode="auto">
            <a:xfrm>
              <a:off x="912" y="2304"/>
              <a:ext cx="1680" cy="62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4371" name="Rectangle 17"/>
            <p:cNvSpPr>
              <a:spLocks noChangeArrowheads="1"/>
            </p:cNvSpPr>
            <p:nvPr/>
          </p:nvSpPr>
          <p:spPr bwMode="auto">
            <a:xfrm>
              <a:off x="1104" y="2448"/>
              <a:ext cx="1216" cy="25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JASA LAYANAN 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878387" y="3962400"/>
            <a:ext cx="4876801" cy="990600"/>
            <a:chOff x="2928" y="2304"/>
            <a:chExt cx="3071" cy="624"/>
          </a:xfrm>
        </p:grpSpPr>
        <p:sp>
          <p:nvSpPr>
            <p:cNvPr id="14368" name="Rectangle 19"/>
            <p:cNvSpPr>
              <a:spLocks noChangeArrowheads="1"/>
            </p:cNvSpPr>
            <p:nvPr/>
          </p:nvSpPr>
          <p:spPr bwMode="auto">
            <a:xfrm>
              <a:off x="2928" y="2304"/>
              <a:ext cx="3071" cy="62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4369" name="Rectangle 20"/>
            <p:cNvSpPr>
              <a:spLocks noChangeArrowheads="1"/>
            </p:cNvSpPr>
            <p:nvPr/>
          </p:nvSpPr>
          <p:spPr bwMode="auto">
            <a:xfrm>
              <a:off x="2976" y="2352"/>
              <a:ext cx="2974" cy="54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Produk jasa </a:t>
              </a:r>
            </a:p>
            <a:p>
              <a:pPr>
                <a:buFont typeface="Wingdings" pitchFamily="2" charset="2"/>
                <a:buChar char="ü"/>
                <a:defRPr/>
              </a:pPr>
              <a:r>
                <a:rPr lang="en-US" sz="160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Wakalah, Kafalah, Sharf, Qardh</a:t>
              </a:r>
            </a:p>
            <a:p>
              <a:pPr>
                <a:buFont typeface="Wingdings" pitchFamily="2" charset="2"/>
                <a:buChar char="ü"/>
                <a:defRPr/>
              </a:pPr>
              <a:r>
                <a:rPr lang="en-US" sz="160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Hawalah, Rahn dsb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676400" y="5257800"/>
            <a:ext cx="2668588" cy="1219200"/>
            <a:chOff x="912" y="3120"/>
            <a:chExt cx="1680" cy="768"/>
          </a:xfrm>
        </p:grpSpPr>
        <p:sp>
          <p:nvSpPr>
            <p:cNvPr id="14366" name="Rectangle 22"/>
            <p:cNvSpPr>
              <a:spLocks noChangeArrowheads="1"/>
            </p:cNvSpPr>
            <p:nvPr/>
          </p:nvSpPr>
          <p:spPr bwMode="auto">
            <a:xfrm>
              <a:off x="912" y="3120"/>
              <a:ext cx="1680" cy="76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4367" name="Rectangle 23"/>
            <p:cNvSpPr>
              <a:spLocks noChangeArrowheads="1"/>
            </p:cNvSpPr>
            <p:nvPr/>
          </p:nvSpPr>
          <p:spPr bwMode="auto">
            <a:xfrm>
              <a:off x="1200" y="3360"/>
              <a:ext cx="644" cy="25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SOSIAL</a:t>
              </a: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4878387" y="5257800"/>
            <a:ext cx="4876801" cy="1219200"/>
            <a:chOff x="2928" y="3120"/>
            <a:chExt cx="3071" cy="768"/>
          </a:xfrm>
        </p:grpSpPr>
        <p:sp>
          <p:nvSpPr>
            <p:cNvPr id="14364" name="Rectangle 25"/>
            <p:cNvSpPr>
              <a:spLocks noChangeArrowheads="1"/>
            </p:cNvSpPr>
            <p:nvPr/>
          </p:nvSpPr>
          <p:spPr bwMode="auto">
            <a:xfrm>
              <a:off x="2928" y="3120"/>
              <a:ext cx="3071" cy="76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4365" name="Rectangle 26"/>
            <p:cNvSpPr>
              <a:spLocks noChangeArrowheads="1"/>
            </p:cNvSpPr>
            <p:nvPr/>
          </p:nvSpPr>
          <p:spPr bwMode="auto">
            <a:xfrm>
              <a:off x="2976" y="3216"/>
              <a:ext cx="2790" cy="54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Dana </a:t>
              </a:r>
              <a:r>
                <a:rPr lang="en-US" sz="18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kebajikan</a:t>
              </a:r>
              <a:endParaRPr lang="en-US" sz="18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en-US" sz="16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Penghimpunan</a:t>
              </a:r>
              <a:r>
                <a:rPr lang="en-US" sz="16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dan</a:t>
              </a:r>
              <a:r>
                <a:rPr lang="en-US" sz="16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penyaluran</a:t>
              </a:r>
              <a:r>
                <a:rPr lang="en-US" sz="16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Qardhul</a:t>
              </a:r>
              <a:r>
                <a:rPr lang="en-US" sz="16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Hasan</a:t>
              </a:r>
              <a:endParaRPr lang="en-US" sz="16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en-US" sz="16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Penghimpunan</a:t>
              </a:r>
              <a:r>
                <a:rPr lang="en-US" sz="16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dan</a:t>
              </a:r>
              <a:r>
                <a:rPr lang="en-US" sz="16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penyaluran</a:t>
              </a:r>
              <a:r>
                <a:rPr lang="en-US" sz="16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 ZIS</a:t>
              </a: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760413" y="1371600"/>
            <a:ext cx="382587" cy="3581400"/>
            <a:chOff x="335" y="672"/>
            <a:chExt cx="241" cy="2256"/>
          </a:xfrm>
        </p:grpSpPr>
        <p:sp>
          <p:nvSpPr>
            <p:cNvPr id="14362" name="Rectangle 28"/>
            <p:cNvSpPr>
              <a:spLocks noChangeArrowheads="1"/>
            </p:cNvSpPr>
            <p:nvPr/>
          </p:nvSpPr>
          <p:spPr bwMode="auto">
            <a:xfrm>
              <a:off x="336" y="672"/>
              <a:ext cx="240" cy="225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4363" name="Rectangle 29"/>
            <p:cNvSpPr>
              <a:spLocks noChangeArrowheads="1"/>
            </p:cNvSpPr>
            <p:nvPr/>
          </p:nvSpPr>
          <p:spPr bwMode="auto">
            <a:xfrm rot="16200000">
              <a:off x="95" y="1632"/>
              <a:ext cx="713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TAMWIL</a:t>
              </a:r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760413" y="5257800"/>
            <a:ext cx="382587" cy="1219200"/>
            <a:chOff x="335" y="3120"/>
            <a:chExt cx="241" cy="768"/>
          </a:xfrm>
        </p:grpSpPr>
        <p:sp>
          <p:nvSpPr>
            <p:cNvPr id="14360" name="Rectangle 31"/>
            <p:cNvSpPr>
              <a:spLocks noChangeArrowheads="1"/>
            </p:cNvSpPr>
            <p:nvPr/>
          </p:nvSpPr>
          <p:spPr bwMode="auto">
            <a:xfrm>
              <a:off x="336" y="3120"/>
              <a:ext cx="240" cy="76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4361" name="Rectangle 32"/>
            <p:cNvSpPr>
              <a:spLocks noChangeArrowheads="1"/>
            </p:cNvSpPr>
            <p:nvPr/>
          </p:nvSpPr>
          <p:spPr bwMode="auto">
            <a:xfrm rot="16200000">
              <a:off x="197" y="3307"/>
              <a:ext cx="509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MAAL</a:t>
              </a:r>
            </a:p>
          </p:txBody>
        </p:sp>
      </p:grpSp>
      <p:sp>
        <p:nvSpPr>
          <p:cNvPr id="967713" name="Rectangle 33"/>
          <p:cNvSpPr>
            <a:spLocks noChangeArrowheads="1"/>
          </p:cNvSpPr>
          <p:nvPr/>
        </p:nvSpPr>
        <p:spPr bwMode="auto">
          <a:xfrm>
            <a:off x="2387481" y="990600"/>
            <a:ext cx="878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i="1" dirty="0" err="1">
                <a:solidFill>
                  <a:schemeClr val="bg2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Fungsi</a:t>
            </a:r>
            <a:endParaRPr lang="en-US" sz="1800" b="1" i="1" dirty="0">
              <a:solidFill>
                <a:schemeClr val="bg2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967714" name="Rectangle 34"/>
          <p:cNvSpPr>
            <a:spLocks noChangeArrowheads="1"/>
          </p:cNvSpPr>
          <p:nvPr/>
        </p:nvSpPr>
        <p:spPr bwMode="auto">
          <a:xfrm>
            <a:off x="5943604" y="914400"/>
            <a:ext cx="18210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 err="1">
                <a:solidFill>
                  <a:schemeClr val="bg2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Aplikasi</a:t>
            </a:r>
            <a:r>
              <a:rPr lang="en-US" sz="1800" b="1" i="1" dirty="0">
                <a:solidFill>
                  <a:schemeClr val="bg2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bg2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produk</a:t>
            </a:r>
            <a:endParaRPr lang="en-US" sz="1800" b="1" i="1" dirty="0">
              <a:solidFill>
                <a:schemeClr val="bg2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967715" name="AutoShape 35"/>
          <p:cNvSpPr>
            <a:spLocks noChangeArrowheads="1"/>
          </p:cNvSpPr>
          <p:nvPr/>
        </p:nvSpPr>
        <p:spPr bwMode="auto">
          <a:xfrm>
            <a:off x="1219200" y="1676400"/>
            <a:ext cx="381000" cy="609600"/>
          </a:xfrm>
          <a:prstGeom prst="rightArrow">
            <a:avLst>
              <a:gd name="adj1" fmla="val 67259"/>
              <a:gd name="adj2" fmla="val 6541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d-ID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67716" name="AutoShape 36"/>
          <p:cNvSpPr>
            <a:spLocks noChangeArrowheads="1"/>
          </p:cNvSpPr>
          <p:nvPr/>
        </p:nvSpPr>
        <p:spPr bwMode="auto">
          <a:xfrm>
            <a:off x="1219200" y="2895600"/>
            <a:ext cx="381000" cy="609600"/>
          </a:xfrm>
          <a:prstGeom prst="rightArrow">
            <a:avLst>
              <a:gd name="adj1" fmla="val 67259"/>
              <a:gd name="adj2" fmla="val 6541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d-ID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67717" name="AutoShape 37"/>
          <p:cNvSpPr>
            <a:spLocks noChangeArrowheads="1"/>
          </p:cNvSpPr>
          <p:nvPr/>
        </p:nvSpPr>
        <p:spPr bwMode="auto">
          <a:xfrm>
            <a:off x="1219200" y="4191000"/>
            <a:ext cx="381000" cy="609600"/>
          </a:xfrm>
          <a:prstGeom prst="rightArrow">
            <a:avLst>
              <a:gd name="adj1" fmla="val 67259"/>
              <a:gd name="adj2" fmla="val 6541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d-ID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67718" name="AutoShape 38"/>
          <p:cNvSpPr>
            <a:spLocks noChangeArrowheads="1"/>
          </p:cNvSpPr>
          <p:nvPr/>
        </p:nvSpPr>
        <p:spPr bwMode="auto">
          <a:xfrm>
            <a:off x="1219200" y="5562600"/>
            <a:ext cx="381000" cy="609600"/>
          </a:xfrm>
          <a:prstGeom prst="rightArrow">
            <a:avLst>
              <a:gd name="adj1" fmla="val 67259"/>
              <a:gd name="adj2" fmla="val 6541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d-ID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67719" name="AutoShape 39"/>
          <p:cNvSpPr>
            <a:spLocks noChangeArrowheads="1"/>
          </p:cNvSpPr>
          <p:nvPr/>
        </p:nvSpPr>
        <p:spPr bwMode="auto">
          <a:xfrm>
            <a:off x="4421188" y="1752600"/>
            <a:ext cx="381000" cy="609600"/>
          </a:xfrm>
          <a:prstGeom prst="rightArrow">
            <a:avLst>
              <a:gd name="adj1" fmla="val 67259"/>
              <a:gd name="adj2" fmla="val 6541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d-ID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67720" name="AutoShape 40"/>
          <p:cNvSpPr>
            <a:spLocks noChangeArrowheads="1"/>
          </p:cNvSpPr>
          <p:nvPr/>
        </p:nvSpPr>
        <p:spPr bwMode="auto">
          <a:xfrm>
            <a:off x="4421188" y="2971800"/>
            <a:ext cx="381000" cy="609600"/>
          </a:xfrm>
          <a:prstGeom prst="rightArrow">
            <a:avLst>
              <a:gd name="adj1" fmla="val 67259"/>
              <a:gd name="adj2" fmla="val 6541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d-ID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67721" name="AutoShape 41"/>
          <p:cNvSpPr>
            <a:spLocks noChangeArrowheads="1"/>
          </p:cNvSpPr>
          <p:nvPr/>
        </p:nvSpPr>
        <p:spPr bwMode="auto">
          <a:xfrm>
            <a:off x="4421188" y="4191000"/>
            <a:ext cx="381000" cy="609600"/>
          </a:xfrm>
          <a:prstGeom prst="rightArrow">
            <a:avLst>
              <a:gd name="adj1" fmla="val 67259"/>
              <a:gd name="adj2" fmla="val 6541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d-ID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67722" name="AutoShape 42"/>
          <p:cNvSpPr>
            <a:spLocks noChangeArrowheads="1"/>
          </p:cNvSpPr>
          <p:nvPr/>
        </p:nvSpPr>
        <p:spPr bwMode="auto">
          <a:xfrm>
            <a:off x="4421188" y="5562600"/>
            <a:ext cx="381000" cy="609600"/>
          </a:xfrm>
          <a:prstGeom prst="rightArrow">
            <a:avLst>
              <a:gd name="adj1" fmla="val 67259"/>
              <a:gd name="adj2" fmla="val 6541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d-ID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96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"/>
                                        <p:tgtEl>
                                          <p:spTgt spid="967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"/>
                                        <p:tgtEl>
                                          <p:spTgt spid="96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7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7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6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67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67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67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7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7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67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67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67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67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67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67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6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82" grpId="0" build="p" autoUpdateAnimBg="0"/>
      <p:bldP spid="967713" grpId="0" build="p" autoUpdateAnimBg="0"/>
      <p:bldP spid="967714" grpId="0" build="p" autoUpdateAnimBg="0"/>
      <p:bldP spid="967715" grpId="0" animBg="1"/>
      <p:bldP spid="967716" grpId="0" animBg="1"/>
      <p:bldP spid="967717" grpId="0" animBg="1"/>
      <p:bldP spid="967718" grpId="0" animBg="1"/>
      <p:bldP spid="967719" grpId="0" animBg="1"/>
      <p:bldP spid="967720" grpId="0" animBg="1"/>
      <p:bldP spid="967721" grpId="0" animBg="1"/>
      <p:bldP spid="9677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85825"/>
            <a:ext cx="6480175" cy="6096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i="1" dirty="0" err="1">
                <a:latin typeface="Cambria" pitchFamily="18" charset="0"/>
                <a:ea typeface="Cambria" pitchFamily="18" charset="0"/>
              </a:rPr>
              <a:t>Produk</a:t>
            </a:r>
            <a:r>
              <a:rPr lang="en-US" sz="2800" b="1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2800" b="1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  <a:ea typeface="Cambria" pitchFamily="18" charset="0"/>
              </a:rPr>
              <a:t>jasa</a:t>
            </a:r>
            <a:r>
              <a:rPr lang="en-US" sz="2800" b="1" i="1" dirty="0">
                <a:latin typeface="Cambria" pitchFamily="18" charset="0"/>
                <a:ea typeface="Cambria" pitchFamily="18" charset="0"/>
              </a:rPr>
              <a:t> Bank </a:t>
            </a:r>
            <a:r>
              <a:rPr lang="en-US" sz="2800" b="1" i="1" dirty="0" err="1">
                <a:latin typeface="Cambria" pitchFamily="18" charset="0"/>
                <a:ea typeface="Cambria" pitchFamily="18" charset="0"/>
              </a:rPr>
              <a:t>Syariah</a:t>
            </a:r>
            <a:endParaRPr lang="en-US" sz="28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594600" y="6356350"/>
            <a:ext cx="2311400" cy="3651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/>
            </a:pPr>
            <a:fld id="{DD0C9696-0237-40B2-8297-D63A6CB5AB4E}" type="slidenum">
              <a:rPr lang="en-US">
                <a:latin typeface="Cambria" pitchFamily="18" charset="0"/>
                <a:ea typeface="Cambria" pitchFamily="18" charset="0"/>
              </a:rPr>
              <a:pPr>
                <a:defRPr/>
              </a:pPr>
              <a:t>9</a:t>
            </a:fld>
            <a:endParaRPr lang="en-US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68707" name="Rectangle 3"/>
          <p:cNvSpPr>
            <a:spLocks noChangeArrowheads="1"/>
          </p:cNvSpPr>
          <p:nvPr/>
        </p:nvSpPr>
        <p:spPr bwMode="auto">
          <a:xfrm>
            <a:off x="533400" y="2409831"/>
            <a:ext cx="3049588" cy="461963"/>
          </a:xfrm>
          <a:prstGeom prst="rect">
            <a:avLst/>
          </a:prstGeom>
          <a:solidFill>
            <a:srgbClr val="FFFF00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dirty="0" err="1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Penghimpunan</a:t>
            </a:r>
            <a:endParaRPr lang="en-US" dirty="0">
              <a:solidFill>
                <a:srgbClr val="000066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68708" name="Rectangle 4"/>
          <p:cNvSpPr>
            <a:spLocks noChangeArrowheads="1"/>
          </p:cNvSpPr>
          <p:nvPr/>
        </p:nvSpPr>
        <p:spPr bwMode="auto">
          <a:xfrm>
            <a:off x="4116391" y="2409831"/>
            <a:ext cx="2819400" cy="461963"/>
          </a:xfrm>
          <a:prstGeom prst="rect">
            <a:avLst/>
          </a:prstGeom>
          <a:solidFill>
            <a:srgbClr val="66FFF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dirty="0" err="1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Penyaluran</a:t>
            </a:r>
            <a:endParaRPr lang="en-US" dirty="0">
              <a:solidFill>
                <a:srgbClr val="000066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68709" name="Rectangle 5"/>
          <p:cNvSpPr>
            <a:spLocks noChangeArrowheads="1"/>
          </p:cNvSpPr>
          <p:nvPr/>
        </p:nvSpPr>
        <p:spPr bwMode="auto">
          <a:xfrm>
            <a:off x="7392991" y="2409831"/>
            <a:ext cx="2287587" cy="461963"/>
          </a:xfrm>
          <a:prstGeom prst="rect">
            <a:avLst/>
          </a:prstGeom>
          <a:solidFill>
            <a:srgbClr val="FFFFF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dirty="0" err="1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Jasa</a:t>
            </a:r>
            <a:r>
              <a:rPr lang="en-US" dirty="0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keuangan</a:t>
            </a:r>
            <a:endParaRPr lang="en-US" dirty="0">
              <a:solidFill>
                <a:srgbClr val="000066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68710" name="Rectangle 6"/>
          <p:cNvSpPr>
            <a:spLocks noChangeArrowheads="1"/>
          </p:cNvSpPr>
          <p:nvPr/>
        </p:nvSpPr>
        <p:spPr bwMode="auto">
          <a:xfrm>
            <a:off x="762002" y="3324225"/>
            <a:ext cx="2820988" cy="10795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lang="en-US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Prinsip wadiah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i="1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Giro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i="1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Tabungan</a:t>
            </a:r>
          </a:p>
        </p:txBody>
      </p:sp>
      <p:sp>
        <p:nvSpPr>
          <p:cNvPr id="968711" name="Rectangle 7"/>
          <p:cNvSpPr>
            <a:spLocks noChangeArrowheads="1"/>
          </p:cNvSpPr>
          <p:nvPr/>
        </p:nvSpPr>
        <p:spPr bwMode="auto">
          <a:xfrm>
            <a:off x="762003" y="4772026"/>
            <a:ext cx="2878865" cy="1077218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Prinsip mudharabah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i="1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Deposito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i="1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Tabungan</a:t>
            </a:r>
          </a:p>
        </p:txBody>
      </p:sp>
      <p:sp>
        <p:nvSpPr>
          <p:cNvPr id="968712" name="Rectangle 8"/>
          <p:cNvSpPr>
            <a:spLocks noChangeArrowheads="1"/>
          </p:cNvSpPr>
          <p:nvPr/>
        </p:nvSpPr>
        <p:spPr bwMode="auto">
          <a:xfrm>
            <a:off x="4573588" y="3324225"/>
            <a:ext cx="2362200" cy="1384995"/>
          </a:xfrm>
          <a:prstGeom prst="rect">
            <a:avLst/>
          </a:prstGeom>
          <a:solidFill>
            <a:srgbClr val="66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lang="en-US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Prinsip jual beli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i="1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Murabahah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i="1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Istishna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i="1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Salam</a:t>
            </a:r>
          </a:p>
        </p:txBody>
      </p:sp>
      <p:sp>
        <p:nvSpPr>
          <p:cNvPr id="968713" name="Rectangle 9"/>
          <p:cNvSpPr>
            <a:spLocks noChangeArrowheads="1"/>
          </p:cNvSpPr>
          <p:nvPr/>
        </p:nvSpPr>
        <p:spPr bwMode="auto">
          <a:xfrm>
            <a:off x="4497388" y="4924426"/>
            <a:ext cx="2444900" cy="1077218"/>
          </a:xfrm>
          <a:prstGeom prst="rect">
            <a:avLst/>
          </a:prstGeom>
          <a:solidFill>
            <a:srgbClr val="66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Prinsip bagi hasil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i="1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Mudharabah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i="1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Musyarakah</a:t>
            </a:r>
          </a:p>
        </p:txBody>
      </p:sp>
      <p:sp>
        <p:nvSpPr>
          <p:cNvPr id="968714" name="Rectangle 10"/>
          <p:cNvSpPr>
            <a:spLocks noChangeArrowheads="1"/>
          </p:cNvSpPr>
          <p:nvPr/>
        </p:nvSpPr>
        <p:spPr bwMode="auto">
          <a:xfrm>
            <a:off x="7851778" y="3629030"/>
            <a:ext cx="1609725" cy="255454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i="1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Wakalah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i="1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Kafalah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i="1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Hiwalah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i="1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Rahn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i="1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Qardh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i="1">
                <a:solidFill>
                  <a:srgbClr val="000066"/>
                </a:solidFill>
                <a:latin typeface="Cambria" pitchFamily="18" charset="0"/>
                <a:ea typeface="Cambria" pitchFamily="18" charset="0"/>
              </a:rPr>
              <a:t>Sharf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000" i="1">
              <a:solidFill>
                <a:srgbClr val="000066"/>
              </a:solidFill>
              <a:latin typeface="Cambria" pitchFamily="18" charset="0"/>
              <a:ea typeface="Cambria" pitchFamily="18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US" sz="2000" i="1">
              <a:solidFill>
                <a:srgbClr val="000066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3400" y="2943225"/>
            <a:ext cx="228600" cy="914400"/>
            <a:chOff x="336" y="1440"/>
            <a:chExt cx="144" cy="576"/>
          </a:xfrm>
        </p:grpSpPr>
        <p:sp>
          <p:nvSpPr>
            <p:cNvPr id="17438" name="Line 12"/>
            <p:cNvSpPr>
              <a:spLocks noChangeShapeType="1"/>
            </p:cNvSpPr>
            <p:nvPr/>
          </p:nvSpPr>
          <p:spPr bwMode="auto">
            <a:xfrm>
              <a:off x="336" y="1440"/>
              <a:ext cx="0" cy="57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7439" name="Line 13"/>
            <p:cNvSpPr>
              <a:spLocks noChangeShapeType="1"/>
            </p:cNvSpPr>
            <p:nvPr/>
          </p:nvSpPr>
          <p:spPr bwMode="auto">
            <a:xfrm>
              <a:off x="336" y="2016"/>
              <a:ext cx="1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116388" y="2943225"/>
            <a:ext cx="304800" cy="1219200"/>
            <a:chOff x="2592" y="1440"/>
            <a:chExt cx="192" cy="768"/>
          </a:xfrm>
        </p:grpSpPr>
        <p:sp>
          <p:nvSpPr>
            <p:cNvPr id="17436" name="Line 15"/>
            <p:cNvSpPr>
              <a:spLocks noChangeShapeType="1"/>
            </p:cNvSpPr>
            <p:nvPr/>
          </p:nvSpPr>
          <p:spPr bwMode="auto">
            <a:xfrm>
              <a:off x="2592" y="1440"/>
              <a:ext cx="0" cy="7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7437" name="Line 16"/>
            <p:cNvSpPr>
              <a:spLocks noChangeShapeType="1"/>
            </p:cNvSpPr>
            <p:nvPr/>
          </p:nvSpPr>
          <p:spPr bwMode="auto">
            <a:xfrm>
              <a:off x="2592" y="2208"/>
              <a:ext cx="19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392991" y="2943225"/>
            <a:ext cx="382587" cy="1905000"/>
            <a:chOff x="4656" y="1440"/>
            <a:chExt cx="240" cy="1200"/>
          </a:xfrm>
        </p:grpSpPr>
        <p:sp>
          <p:nvSpPr>
            <p:cNvPr id="17434" name="Line 18"/>
            <p:cNvSpPr>
              <a:spLocks noChangeShapeType="1"/>
            </p:cNvSpPr>
            <p:nvPr/>
          </p:nvSpPr>
          <p:spPr bwMode="auto">
            <a:xfrm>
              <a:off x="4656" y="1440"/>
              <a:ext cx="0" cy="1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7435" name="Line 19"/>
            <p:cNvSpPr>
              <a:spLocks noChangeShapeType="1"/>
            </p:cNvSpPr>
            <p:nvPr/>
          </p:nvSpPr>
          <p:spPr bwMode="auto">
            <a:xfrm>
              <a:off x="4656" y="2640"/>
              <a:ext cx="2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981200" y="1495425"/>
            <a:ext cx="6480175" cy="838200"/>
            <a:chOff x="1248" y="528"/>
            <a:chExt cx="4080" cy="528"/>
          </a:xfrm>
        </p:grpSpPr>
        <p:sp>
          <p:nvSpPr>
            <p:cNvPr id="17430" name="Line 21"/>
            <p:cNvSpPr>
              <a:spLocks noChangeShapeType="1"/>
            </p:cNvSpPr>
            <p:nvPr/>
          </p:nvSpPr>
          <p:spPr bwMode="auto">
            <a:xfrm>
              <a:off x="1248" y="768"/>
              <a:ext cx="40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7431" name="Line 22"/>
            <p:cNvSpPr>
              <a:spLocks noChangeShapeType="1"/>
            </p:cNvSpPr>
            <p:nvPr/>
          </p:nvSpPr>
          <p:spPr bwMode="auto">
            <a:xfrm>
              <a:off x="1248" y="768"/>
              <a:ext cx="0" cy="2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7432" name="Line 23"/>
            <p:cNvSpPr>
              <a:spLocks noChangeShapeType="1"/>
            </p:cNvSpPr>
            <p:nvPr/>
          </p:nvSpPr>
          <p:spPr bwMode="auto">
            <a:xfrm>
              <a:off x="5328" y="768"/>
              <a:ext cx="0" cy="2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7433" name="Line 24"/>
            <p:cNvSpPr>
              <a:spLocks noChangeShapeType="1"/>
            </p:cNvSpPr>
            <p:nvPr/>
          </p:nvSpPr>
          <p:spPr bwMode="auto">
            <a:xfrm>
              <a:off x="3216" y="528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33400" y="3933825"/>
            <a:ext cx="228600" cy="1524000"/>
            <a:chOff x="336" y="2064"/>
            <a:chExt cx="144" cy="1392"/>
          </a:xfrm>
        </p:grpSpPr>
        <p:sp>
          <p:nvSpPr>
            <p:cNvPr id="17428" name="Line 26"/>
            <p:cNvSpPr>
              <a:spLocks noChangeShapeType="1"/>
            </p:cNvSpPr>
            <p:nvPr/>
          </p:nvSpPr>
          <p:spPr bwMode="auto">
            <a:xfrm>
              <a:off x="336" y="3456"/>
              <a:ext cx="1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7429" name="Line 27"/>
            <p:cNvSpPr>
              <a:spLocks noChangeShapeType="1"/>
            </p:cNvSpPr>
            <p:nvPr/>
          </p:nvSpPr>
          <p:spPr bwMode="auto">
            <a:xfrm>
              <a:off x="336" y="2064"/>
              <a:ext cx="0" cy="139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4116388" y="4238625"/>
            <a:ext cx="304800" cy="1219200"/>
            <a:chOff x="2592" y="2256"/>
            <a:chExt cx="192" cy="768"/>
          </a:xfrm>
        </p:grpSpPr>
        <p:sp>
          <p:nvSpPr>
            <p:cNvPr id="17426" name="Line 29"/>
            <p:cNvSpPr>
              <a:spLocks noChangeShapeType="1"/>
            </p:cNvSpPr>
            <p:nvPr/>
          </p:nvSpPr>
          <p:spPr bwMode="auto">
            <a:xfrm>
              <a:off x="2592" y="3024"/>
              <a:ext cx="19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7427" name="Line 30"/>
            <p:cNvSpPr>
              <a:spLocks noChangeShapeType="1"/>
            </p:cNvSpPr>
            <p:nvPr/>
          </p:nvSpPr>
          <p:spPr bwMode="auto">
            <a:xfrm>
              <a:off x="2592" y="2256"/>
              <a:ext cx="0" cy="7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id-ID">
                <a:latin typeface="Cambria" pitchFamily="18" charset="0"/>
                <a:ea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96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68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687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9687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968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968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968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968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968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706" grpId="0" build="p" autoUpdateAnimBg="0"/>
      <p:bldP spid="968707" grpId="0" animBg="1" autoUpdateAnimBg="0"/>
      <p:bldP spid="968708" grpId="0" animBg="1" autoUpdateAnimBg="0"/>
      <p:bldP spid="968709" grpId="0" animBg="1" autoUpdateAnimBg="0"/>
      <p:bldP spid="968710" grpId="0" animBg="1" autoUpdateAnimBg="0"/>
      <p:bldP spid="968711" grpId="0" animBg="1" autoUpdateAnimBg="0"/>
      <p:bldP spid="968712" grpId="0" animBg="1" autoUpdateAnimBg="0"/>
      <p:bldP spid="968713" grpId="0" animBg="1" autoUpdateAnimBg="0"/>
      <p:bldP spid="968714" grpId="0" animBg="1" autoUpdateAnimBg="0"/>
    </p:bldLst>
  </p:timing>
</p:sld>
</file>

<file path=ppt/theme/theme1.xml><?xml version="1.0" encoding="utf-8"?>
<a:theme xmlns:a="http://schemas.openxmlformats.org/drawingml/2006/main" name="template">
  <a:themeElements>
    <a:clrScheme name="template 15">
      <a:dk1>
        <a:srgbClr val="4D4D4D"/>
      </a:dk1>
      <a:lt1>
        <a:srgbClr val="FFFFFF"/>
      </a:lt1>
      <a:dk2>
        <a:srgbClr val="4D4D4D"/>
      </a:dk2>
      <a:lt2>
        <a:srgbClr val="1F1111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">
  <a:themeElements>
    <a:clrScheme name="template 15">
      <a:dk1>
        <a:srgbClr val="4D4D4D"/>
      </a:dk1>
      <a:lt1>
        <a:srgbClr val="FFFFFF"/>
      </a:lt1>
      <a:dk2>
        <a:srgbClr val="4D4D4D"/>
      </a:dk2>
      <a:lt2>
        <a:srgbClr val="1F1111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plate">
  <a:themeElements>
    <a:clrScheme name="template 15">
      <a:dk1>
        <a:srgbClr val="4D4D4D"/>
      </a:dk1>
      <a:lt1>
        <a:srgbClr val="FFFFFF"/>
      </a:lt1>
      <a:dk2>
        <a:srgbClr val="4D4D4D"/>
      </a:dk2>
      <a:lt2>
        <a:srgbClr val="1F1111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3062</TotalTime>
  <Words>665</Words>
  <Application>Microsoft Office PowerPoint</Application>
  <PresentationFormat>A4 Paper (210x297 mm)</PresentationFormat>
  <Paragraphs>197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template</vt:lpstr>
      <vt:lpstr>Custom Design</vt:lpstr>
      <vt:lpstr>1_template</vt:lpstr>
      <vt:lpstr>1_Custom Design</vt:lpstr>
      <vt:lpstr>2_template</vt:lpstr>
      <vt:lpstr>2_Custom Design</vt:lpstr>
      <vt:lpstr>PRAKTIK BANK SYARIAH</vt:lpstr>
      <vt:lpstr>PowerPoint Presentation</vt:lpstr>
      <vt:lpstr>Pengertian Bank</vt:lpstr>
      <vt:lpstr>Pengertian Prinsip Syariah</vt:lpstr>
      <vt:lpstr>Perbedaan Bank Syariah dan Konvensional</vt:lpstr>
      <vt:lpstr>PowerPoint Presentation</vt:lpstr>
      <vt:lpstr>Alur Operasional Bank Syariah</vt:lpstr>
      <vt:lpstr>FUNGSI BANK SYARIAH</vt:lpstr>
      <vt:lpstr>Produk dan jasa Bank Syariah</vt:lpstr>
      <vt:lpstr>PowerPoint Presentation</vt:lpstr>
      <vt:lpstr>Produk jasa perbankan</vt:lpstr>
      <vt:lpstr>Posisi Front Office Bank Syariah</vt:lpstr>
      <vt:lpstr>Posisi Front Office Bank Syariah</vt:lpstr>
      <vt:lpstr>Posisi Back Office Bank Syariah</vt:lpstr>
      <vt:lpstr>Posisi Back Office Bank Syariah</vt:lpstr>
      <vt:lpstr>Posisi Back Office Bank Syariah</vt:lpstr>
      <vt:lpstr>Posisi Back Office Bank Syariah</vt:lpstr>
    </vt:vector>
  </TitlesOfParts>
  <Company>Bank Muamalat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KERANGKA DASAR PENYUSUNAN PSAK PERBANKAN SYARIAH</dc:title>
  <dc:creator>Wiroso</dc:creator>
  <cp:lastModifiedBy>win10</cp:lastModifiedBy>
  <cp:revision>155</cp:revision>
  <cp:lastPrinted>1601-01-01T00:00:00Z</cp:lastPrinted>
  <dcterms:created xsi:type="dcterms:W3CDTF">1999-10-09T02:17:17Z</dcterms:created>
  <dcterms:modified xsi:type="dcterms:W3CDTF">2023-03-09T02:09:46Z</dcterms:modified>
</cp:coreProperties>
</file>